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0"/>
  </p:notesMasterIdLst>
  <p:handoutMasterIdLst>
    <p:handoutMasterId r:id="rId21"/>
  </p:handoutMasterIdLst>
  <p:sldIdLst>
    <p:sldId id="256" r:id="rId2"/>
    <p:sldId id="257" r:id="rId3"/>
    <p:sldId id="282" r:id="rId4"/>
    <p:sldId id="283" r:id="rId5"/>
    <p:sldId id="289" r:id="rId6"/>
    <p:sldId id="301" r:id="rId7"/>
    <p:sldId id="284" r:id="rId8"/>
    <p:sldId id="285" r:id="rId9"/>
    <p:sldId id="304" r:id="rId10"/>
    <p:sldId id="305" r:id="rId11"/>
    <p:sldId id="298" r:id="rId12"/>
    <p:sldId id="290" r:id="rId13"/>
    <p:sldId id="295" r:id="rId14"/>
    <p:sldId id="296" r:id="rId15"/>
    <p:sldId id="292" r:id="rId16"/>
    <p:sldId id="297" r:id="rId17"/>
    <p:sldId id="299" r:id="rId18"/>
    <p:sldId id="302" r:id="rId19"/>
  </p:sldIdLst>
  <p:sldSz cx="9144000" cy="6858000" type="screen4x3"/>
  <p:notesSz cx="6858000" cy="9144000"/>
  <p:defaultTextStyle>
    <a:defPPr>
      <a:defRPr lang="de-DE"/>
    </a:defPPr>
    <a:lvl1pPr algn="l" rtl="0" fontAlgn="base">
      <a:spcBef>
        <a:spcPct val="0"/>
      </a:spcBef>
      <a:spcAft>
        <a:spcPct val="0"/>
      </a:spcAft>
      <a:buFont typeface="Times" charset="0"/>
      <a:buChar char="•"/>
      <a:defRPr sz="2400" kern="1200">
        <a:solidFill>
          <a:schemeClr val="tx1"/>
        </a:solidFill>
        <a:latin typeface="Arial" charset="0"/>
        <a:ea typeface="+mn-ea"/>
        <a:cs typeface="+mn-cs"/>
      </a:defRPr>
    </a:lvl1pPr>
    <a:lvl2pPr marL="457200" algn="l" rtl="0" fontAlgn="base">
      <a:spcBef>
        <a:spcPct val="0"/>
      </a:spcBef>
      <a:spcAft>
        <a:spcPct val="0"/>
      </a:spcAft>
      <a:buFont typeface="Times" charset="0"/>
      <a:buChar char="•"/>
      <a:defRPr sz="2400" kern="1200">
        <a:solidFill>
          <a:schemeClr val="tx1"/>
        </a:solidFill>
        <a:latin typeface="Arial" charset="0"/>
        <a:ea typeface="+mn-ea"/>
        <a:cs typeface="+mn-cs"/>
      </a:defRPr>
    </a:lvl2pPr>
    <a:lvl3pPr marL="914400" algn="l" rtl="0" fontAlgn="base">
      <a:spcBef>
        <a:spcPct val="0"/>
      </a:spcBef>
      <a:spcAft>
        <a:spcPct val="0"/>
      </a:spcAft>
      <a:buFont typeface="Times" charset="0"/>
      <a:buChar char="•"/>
      <a:defRPr sz="2400" kern="1200">
        <a:solidFill>
          <a:schemeClr val="tx1"/>
        </a:solidFill>
        <a:latin typeface="Arial" charset="0"/>
        <a:ea typeface="+mn-ea"/>
        <a:cs typeface="+mn-cs"/>
      </a:defRPr>
    </a:lvl3pPr>
    <a:lvl4pPr marL="1371600" algn="l" rtl="0" fontAlgn="base">
      <a:spcBef>
        <a:spcPct val="0"/>
      </a:spcBef>
      <a:spcAft>
        <a:spcPct val="0"/>
      </a:spcAft>
      <a:buFont typeface="Times" charset="0"/>
      <a:buChar char="•"/>
      <a:defRPr sz="2400" kern="1200">
        <a:solidFill>
          <a:schemeClr val="tx1"/>
        </a:solidFill>
        <a:latin typeface="Arial" charset="0"/>
        <a:ea typeface="+mn-ea"/>
        <a:cs typeface="+mn-cs"/>
      </a:defRPr>
    </a:lvl4pPr>
    <a:lvl5pPr marL="1828800" algn="l" rtl="0" fontAlgn="base">
      <a:spcBef>
        <a:spcPct val="0"/>
      </a:spcBef>
      <a:spcAft>
        <a:spcPct val="0"/>
      </a:spcAft>
      <a:buFont typeface="Times" charset="0"/>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B3B"/>
    <a:srgbClr val="FF6600"/>
    <a:srgbClr val="FF9900"/>
    <a:srgbClr val="FF8585"/>
    <a:srgbClr val="FF0000"/>
    <a:srgbClr val="FF3333"/>
    <a:srgbClr val="FF1919"/>
    <a:srgbClr val="FA786E"/>
    <a:srgbClr val="FF4B4B"/>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2292" autoAdjust="0"/>
    <p:restoredTop sz="99127" autoAdjust="0"/>
  </p:normalViewPr>
  <p:slideViewPr>
    <p:cSldViewPr>
      <p:cViewPr>
        <p:scale>
          <a:sx n="80" d="100"/>
          <a:sy n="80" d="100"/>
        </p:scale>
        <p:origin x="-852" y="-48"/>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1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buNone/>
            </a:pPr>
            <a:endParaRPr lang="de-DE" dirty="0"/>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buNone/>
            </a:pPr>
            <a:fld id="{CF8672DE-4039-418D-BCAE-9234AF782190}" type="datetimeFigureOut">
              <a:rPr lang="de-DE" smtClean="0"/>
              <a:pPr>
                <a:buNone/>
              </a:pPr>
              <a:t>07.04.2014</a:t>
            </a:fld>
            <a:endParaRPr lang="de-DE" dirty="0"/>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buNone/>
            </a:pPr>
            <a:endParaRPr lang="de-DE" dirty="0"/>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buNone/>
            </a:pPr>
            <a:fld id="{2ABF21B4-61E5-4662-98E2-D6EA66E8CC48}" type="slidenum">
              <a:rPr lang="de-DE" smtClean="0"/>
              <a:pPr>
                <a:buNone/>
              </a:pPr>
              <a:t>‹Nr.›</a:t>
            </a:fld>
            <a:endParaRPr lang="de-DE" dirty="0"/>
          </a:p>
        </p:txBody>
      </p:sp>
    </p:spTree>
    <p:extLst>
      <p:ext uri="{BB962C8B-B14F-4D97-AF65-F5344CB8AC3E}">
        <p14:creationId xmlns:p14="http://schemas.microsoft.com/office/powerpoint/2010/main" val="12980183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buFontTx/>
              <a:buNone/>
              <a:defRPr sz="1200">
                <a:latin typeface="Arial" pitchFamily="34" charset="0"/>
                <a:cs typeface="Arial" pitchFamily="34" charset="0"/>
              </a:defRPr>
            </a:lvl1pPr>
          </a:lstStyle>
          <a:p>
            <a:endParaRPr lang="de-DE"/>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buFontTx/>
              <a:buNone/>
              <a:defRPr sz="1200">
                <a:latin typeface="Arial" pitchFamily="34" charset="0"/>
                <a:cs typeface="Arial" pitchFamily="34" charset="0"/>
              </a:defRPr>
            </a:lvl1pPr>
          </a:lstStyle>
          <a:p>
            <a:endParaRPr lang="de-DE"/>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buFontTx/>
              <a:buNone/>
              <a:defRPr sz="1200">
                <a:latin typeface="Arial" pitchFamily="34" charset="0"/>
                <a:cs typeface="Arial" pitchFamily="34" charset="0"/>
              </a:defRPr>
            </a:lvl1pPr>
          </a:lstStyle>
          <a:p>
            <a:endParaRPr lang="de-DE"/>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buFontTx/>
              <a:buNone/>
              <a:defRPr sz="1200">
                <a:latin typeface="Arial" pitchFamily="34" charset="0"/>
                <a:cs typeface="Arial" pitchFamily="34" charset="0"/>
              </a:defRPr>
            </a:lvl1pPr>
          </a:lstStyle>
          <a:p>
            <a:fld id="{604E1046-6DCB-4318-8475-7B0E0D6CDDD6}" type="slidenum">
              <a:rPr lang="de-DE" smtClean="0"/>
              <a:pPr/>
              <a:t>‹Nr.›</a:t>
            </a:fld>
            <a:endParaRPr lang="de-DE"/>
          </a:p>
        </p:txBody>
      </p:sp>
    </p:spTree>
    <p:extLst>
      <p:ext uri="{BB962C8B-B14F-4D97-AF65-F5344CB8AC3E}">
        <p14:creationId xmlns:p14="http://schemas.microsoft.com/office/powerpoint/2010/main" val="141921096"/>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04E1046-6DCB-4318-8475-7B0E0D6CDDD6}" type="slidenum">
              <a:rPr lang="de-DE" smtClean="0"/>
              <a:pPr/>
              <a:t>1</a:t>
            </a:fld>
            <a:endParaRPr lang="de-DE"/>
          </a:p>
        </p:txBody>
      </p:sp>
    </p:spTree>
    <p:extLst>
      <p:ext uri="{BB962C8B-B14F-4D97-AF65-F5344CB8AC3E}">
        <p14:creationId xmlns:p14="http://schemas.microsoft.com/office/powerpoint/2010/main" val="3681078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e-DE" dirty="0" smtClean="0"/>
              <a:t>Um mehr Übersicht</a:t>
            </a:r>
            <a:r>
              <a:rPr lang="de-DE" baseline="0" dirty="0" smtClean="0"/>
              <a:t> und Vergleichbarkeit zu gewährleisten, werden zukünftig alle Bildungsabschlüsse in Deutschland in ein gemeinsames Raster eingeordnet: den </a:t>
            </a:r>
            <a:r>
              <a:rPr lang="de-DE" baseline="0" dirty="0" smtClean="0">
                <a:solidFill>
                  <a:srgbClr val="FF0000"/>
                </a:solidFill>
              </a:rPr>
              <a:t>Deutschen Qualifikationsrahmen (DQR). </a:t>
            </a:r>
            <a:r>
              <a:rPr lang="de-DE" baseline="0" dirty="0" smtClean="0"/>
              <a:t>Abschlüsse werden jeweils nach Kriterien der Fach- und Personalkompetenz in acht Niveaustufen eingeordnet.</a:t>
            </a:r>
            <a:endParaRPr lang="de-DE" dirty="0" smtClean="0"/>
          </a:p>
          <a:p>
            <a:endParaRPr lang="de-DE" dirty="0"/>
          </a:p>
        </p:txBody>
      </p:sp>
      <p:sp>
        <p:nvSpPr>
          <p:cNvPr id="4" name="Foliennummernplatzhalter 3"/>
          <p:cNvSpPr>
            <a:spLocks noGrp="1"/>
          </p:cNvSpPr>
          <p:nvPr>
            <p:ph type="sldNum" sz="quarter" idx="10"/>
          </p:nvPr>
        </p:nvSpPr>
        <p:spPr/>
        <p:txBody>
          <a:bodyPr/>
          <a:lstStyle/>
          <a:p>
            <a:fld id="{604E1046-6DCB-4318-8475-7B0E0D6CDDD6}" type="slidenum">
              <a:rPr lang="de-DE" smtClean="0"/>
              <a:pPr/>
              <a:t>5</a:t>
            </a:fld>
            <a:endParaRPr lang="de-DE"/>
          </a:p>
        </p:txBody>
      </p:sp>
    </p:spTree>
    <p:extLst>
      <p:ext uri="{BB962C8B-B14F-4D97-AF65-F5344CB8AC3E}">
        <p14:creationId xmlns:p14="http://schemas.microsoft.com/office/powerpoint/2010/main" val="2273490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Ab Januar 2014 wird auf den Prüfungszeugnissen auch das Niveau des DQR (Deutscher Qualifikationsrahmen) und des EQR (Europäischer Qualifikationsrahmen) aufgenommen. Unter den Benotungen der Prüfungsfächer wird der Hinweis „Dieser Abschluss ist im Deutschen und Europäischen Qualifikationsrahmen dem Niveau X zugeordnet“ angefügt.</a:t>
            </a:r>
            <a:endParaRPr lang="de-DE" dirty="0"/>
          </a:p>
        </p:txBody>
      </p:sp>
      <p:sp>
        <p:nvSpPr>
          <p:cNvPr id="4" name="Foliennummernplatzhalter 3"/>
          <p:cNvSpPr>
            <a:spLocks noGrp="1"/>
          </p:cNvSpPr>
          <p:nvPr>
            <p:ph type="sldNum" sz="quarter" idx="10"/>
          </p:nvPr>
        </p:nvSpPr>
        <p:spPr/>
        <p:txBody>
          <a:bodyPr/>
          <a:lstStyle/>
          <a:p>
            <a:fld id="{604E1046-6DCB-4318-8475-7B0E0D6CDDD6}" type="slidenum">
              <a:rPr lang="de-DE" smtClean="0"/>
              <a:pPr/>
              <a:t>6</a:t>
            </a:fld>
            <a:endParaRPr lang="de-DE"/>
          </a:p>
        </p:txBody>
      </p:sp>
    </p:spTree>
    <p:extLst>
      <p:ext uri="{BB962C8B-B14F-4D97-AF65-F5344CB8AC3E}">
        <p14:creationId xmlns:p14="http://schemas.microsoft.com/office/powerpoint/2010/main" val="807960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04E1046-6DCB-4318-8475-7B0E0D6CDDD6}" type="slidenum">
              <a:rPr lang="de-DE" smtClean="0"/>
              <a:pPr/>
              <a:t>11</a:t>
            </a:fld>
            <a:endParaRPr lang="de-DE"/>
          </a:p>
        </p:txBody>
      </p:sp>
    </p:spTree>
    <p:extLst>
      <p:ext uri="{BB962C8B-B14F-4D97-AF65-F5344CB8AC3E}">
        <p14:creationId xmlns:p14="http://schemas.microsoft.com/office/powerpoint/2010/main" val="3766164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Bei allen Finanzierungs- und Fortbildungsangeboten muss individuell</a:t>
            </a:r>
            <a:r>
              <a:rPr lang="de-DE" baseline="0" dirty="0" smtClean="0"/>
              <a:t> geschaut werden, was zutrifft. Weiterführende </a:t>
            </a:r>
            <a:r>
              <a:rPr lang="de-DE" baseline="0" dirty="0" err="1" smtClean="0"/>
              <a:t>Liks</a:t>
            </a:r>
            <a:r>
              <a:rPr lang="de-DE" baseline="0" dirty="0" smtClean="0"/>
              <a:t> sind auf Seite 17 zu finden.</a:t>
            </a:r>
            <a:endParaRPr lang="de-DE" dirty="0"/>
          </a:p>
        </p:txBody>
      </p:sp>
      <p:sp>
        <p:nvSpPr>
          <p:cNvPr id="4" name="Foliennummernplatzhalter 3"/>
          <p:cNvSpPr>
            <a:spLocks noGrp="1"/>
          </p:cNvSpPr>
          <p:nvPr>
            <p:ph type="sldNum" sz="quarter" idx="10"/>
          </p:nvPr>
        </p:nvSpPr>
        <p:spPr/>
        <p:txBody>
          <a:bodyPr/>
          <a:lstStyle/>
          <a:p>
            <a:fld id="{604E1046-6DCB-4318-8475-7B0E0D6CDDD6}" type="slidenum">
              <a:rPr lang="de-DE" smtClean="0"/>
              <a:pPr/>
              <a:t>15</a:t>
            </a:fld>
            <a:endParaRPr lang="de-DE"/>
          </a:p>
        </p:txBody>
      </p:sp>
    </p:spTree>
    <p:extLst>
      <p:ext uri="{BB962C8B-B14F-4D97-AF65-F5344CB8AC3E}">
        <p14:creationId xmlns:p14="http://schemas.microsoft.com/office/powerpoint/2010/main" val="425089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04E1046-6DCB-4318-8475-7B0E0D6CDDD6}" type="slidenum">
              <a:rPr lang="de-DE" smtClean="0"/>
              <a:pPr/>
              <a:t>17</a:t>
            </a:fld>
            <a:endParaRPr lang="de-DE"/>
          </a:p>
        </p:txBody>
      </p:sp>
    </p:spTree>
    <p:extLst>
      <p:ext uri="{BB962C8B-B14F-4D97-AF65-F5344CB8AC3E}">
        <p14:creationId xmlns:p14="http://schemas.microsoft.com/office/powerpoint/2010/main" val="28610254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FF0000"/>
        </a:solidFill>
        <a:effectLst/>
      </p:bgPr>
    </p:bg>
    <p:spTree>
      <p:nvGrpSpPr>
        <p:cNvPr id="1" name=""/>
        <p:cNvGrpSpPr/>
        <p:nvPr/>
      </p:nvGrpSpPr>
      <p:grpSpPr>
        <a:xfrm>
          <a:off x="0" y="0"/>
          <a:ext cx="0" cy="0"/>
          <a:chOff x="0" y="0"/>
          <a:chExt cx="0" cy="0"/>
        </a:xfrm>
      </p:grpSpPr>
      <p:sp>
        <p:nvSpPr>
          <p:cNvPr id="23565" name="Rectangle 13"/>
          <p:cNvSpPr>
            <a:spLocks noChangeArrowheads="1"/>
          </p:cNvSpPr>
          <p:nvPr userDrawn="1"/>
        </p:nvSpPr>
        <p:spPr bwMode="auto">
          <a:xfrm>
            <a:off x="0" y="3429000"/>
            <a:ext cx="9144000" cy="34290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55" name="Rectangle 3"/>
          <p:cNvSpPr>
            <a:spLocks noChangeArrowheads="1"/>
          </p:cNvSpPr>
          <p:nvPr userDrawn="1"/>
        </p:nvSpPr>
        <p:spPr bwMode="auto">
          <a:xfrm>
            <a:off x="0" y="0"/>
            <a:ext cx="9144000" cy="3429000"/>
          </a:xfrm>
          <a:prstGeom prst="rect">
            <a:avLst/>
          </a:prstGeom>
          <a:solidFill>
            <a:srgbClr val="D9D9D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56" name="Rectangle 4"/>
          <p:cNvSpPr>
            <a:spLocks noGrp="1" noChangeArrowheads="1"/>
          </p:cNvSpPr>
          <p:nvPr>
            <p:ph type="ctrTitle"/>
          </p:nvPr>
        </p:nvSpPr>
        <p:spPr>
          <a:xfrm>
            <a:off x="515442" y="1065186"/>
            <a:ext cx="7200000" cy="540000"/>
          </a:xfrm>
        </p:spPr>
        <p:txBody>
          <a:bodyPr/>
          <a:lstStyle>
            <a:lvl1pPr>
              <a:lnSpc>
                <a:spcPts val="1600"/>
              </a:lnSpc>
              <a:defRPr sz="1600">
                <a:solidFill>
                  <a:schemeClr val="tx1"/>
                </a:solidFill>
              </a:defRPr>
            </a:lvl1pPr>
          </a:lstStyle>
          <a:p>
            <a:pPr lvl="0"/>
            <a:r>
              <a:rPr lang="de-DE" noProof="0" smtClean="0"/>
              <a:t>Titelmasterformat durch Klicken bearbeiten</a:t>
            </a:r>
            <a:endParaRPr lang="de-DE" noProof="0" dirty="0" smtClean="0"/>
          </a:p>
        </p:txBody>
      </p:sp>
      <p:sp>
        <p:nvSpPr>
          <p:cNvPr id="23557" name="Rectangle 5"/>
          <p:cNvSpPr>
            <a:spLocks noGrp="1" noChangeArrowheads="1"/>
          </p:cNvSpPr>
          <p:nvPr>
            <p:ph type="subTitle" idx="1"/>
          </p:nvPr>
        </p:nvSpPr>
        <p:spPr>
          <a:xfrm>
            <a:off x="503238" y="5397500"/>
            <a:ext cx="8558212" cy="1098550"/>
          </a:xfrm>
        </p:spPr>
        <p:txBody>
          <a:bodyPr/>
          <a:lstStyle>
            <a:lvl1pPr marL="0" indent="0">
              <a:lnSpc>
                <a:spcPts val="3600"/>
              </a:lnSpc>
              <a:spcBef>
                <a:spcPct val="0"/>
              </a:spcBef>
              <a:buFont typeface="Times" charset="0"/>
              <a:buNone/>
              <a:defRPr sz="3200">
                <a:solidFill>
                  <a:schemeClr val="bg1"/>
                </a:solidFill>
              </a:defRPr>
            </a:lvl1pPr>
          </a:lstStyle>
          <a:p>
            <a:pPr lvl="0"/>
            <a:r>
              <a:rPr lang="de-DE" noProof="0" smtClean="0"/>
              <a:t>Formatvorlage des Untertitelmasters durch Klicken bearbeiten</a:t>
            </a:r>
          </a:p>
        </p:txBody>
      </p:sp>
      <p:sp>
        <p:nvSpPr>
          <p:cNvPr id="23560" name="Text Box 8"/>
          <p:cNvSpPr txBox="1">
            <a:spLocks noChangeArrowheads="1"/>
          </p:cNvSpPr>
          <p:nvPr userDrawn="1"/>
        </p:nvSpPr>
        <p:spPr bwMode="auto">
          <a:xfrm>
            <a:off x="7613650" y="800100"/>
            <a:ext cx="554639" cy="14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lnSpc>
                <a:spcPts val="1100"/>
              </a:lnSpc>
              <a:buFontTx/>
              <a:buNone/>
            </a:pPr>
            <a:r>
              <a:rPr lang="de-DE" sz="1000" b="1" dirty="0" smtClean="0"/>
              <a:t>Vorstand</a:t>
            </a:r>
            <a:endParaRPr lang="de-DE" sz="1000" b="1" dirty="0"/>
          </a:p>
        </p:txBody>
      </p:sp>
      <p:sp>
        <p:nvSpPr>
          <p:cNvPr id="23561" name="Line 9"/>
          <p:cNvSpPr>
            <a:spLocks noChangeShapeType="1"/>
          </p:cNvSpPr>
          <p:nvPr userDrawn="1"/>
        </p:nvSpPr>
        <p:spPr bwMode="auto">
          <a:xfrm>
            <a:off x="7559675" y="819150"/>
            <a:ext cx="0" cy="107950"/>
          </a:xfrm>
          <a:prstGeom prst="line">
            <a:avLst/>
          </a:prstGeom>
          <a:noFill/>
          <a:ln w="1016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67" name="Rectangle 15"/>
          <p:cNvSpPr>
            <a:spLocks noChangeArrowheads="1"/>
          </p:cNvSpPr>
          <p:nvPr userDrawn="1"/>
        </p:nvSpPr>
        <p:spPr bwMode="auto">
          <a:xfrm>
            <a:off x="503238" y="1619250"/>
            <a:ext cx="8677275" cy="3598863"/>
          </a:xfrm>
          <a:prstGeom prst="rect">
            <a:avLst/>
          </a:prstGeom>
          <a:solidFill>
            <a:schemeClr val="bg1"/>
          </a:solidFill>
          <a:ln w="101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10" name="Picture 2" descr="C:\Users\stieberc\Desktop\Logo_ppt.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00000" y="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5"/>
          <p:cNvSpPr>
            <a:spLocks/>
          </p:cNvSpPr>
          <p:nvPr userDrawn="1"/>
        </p:nvSpPr>
        <p:spPr bwMode="auto">
          <a:xfrm>
            <a:off x="6228184" y="796925"/>
            <a:ext cx="1239416" cy="28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spAutoFit/>
          </a:bodyPr>
          <a:lstStyle/>
          <a:p>
            <a:pPr algn="r">
              <a:lnSpc>
                <a:spcPts val="1100"/>
              </a:lnSpc>
              <a:buNone/>
            </a:pPr>
            <a:r>
              <a:rPr lang="de-DE" sz="900" dirty="0">
                <a:sym typeface="Arial" charset="0"/>
              </a:rPr>
              <a:t>Bildungs- und </a:t>
            </a:r>
            <a:br>
              <a:rPr lang="de-DE" sz="900" dirty="0">
                <a:sym typeface="Arial" charset="0"/>
              </a:rPr>
            </a:br>
            <a:r>
              <a:rPr lang="de-DE" sz="900" dirty="0" smtClean="0">
                <a:sym typeface="Arial" charset="0"/>
              </a:rPr>
              <a:t>Qualifizierungspolitik</a:t>
            </a:r>
            <a:endParaRPr lang="en-US" sz="900" dirty="0">
              <a:sym typeface="Arial"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el 1"/>
          <p:cNvSpPr>
            <a:spLocks noGrp="1"/>
          </p:cNvSpPr>
          <p:nvPr>
            <p:ph type="title"/>
          </p:nvPr>
        </p:nvSpPr>
        <p:spPr>
          <a:xfrm>
            <a:off x="1619250" y="1484784"/>
            <a:ext cx="7200000" cy="540000"/>
          </a:xfrm>
        </p:spPr>
        <p:txBody>
          <a:bodyPr/>
          <a:lstStyle/>
          <a:p>
            <a:r>
              <a:rPr lang="de-DE" smtClean="0"/>
              <a:t>Titelmasterformat durch Klicken bearbeiten</a:t>
            </a:r>
            <a:endParaRPr lang="de-DE" dirty="0"/>
          </a:p>
        </p:txBody>
      </p:sp>
      <p:sp>
        <p:nvSpPr>
          <p:cNvPr id="4" name="Foliennummernplatzhalter 3"/>
          <p:cNvSpPr>
            <a:spLocks noGrp="1"/>
          </p:cNvSpPr>
          <p:nvPr>
            <p:ph type="sldNum" sz="quarter" idx="10"/>
          </p:nvPr>
        </p:nvSpPr>
        <p:spPr/>
        <p:txBody>
          <a:bodyPr/>
          <a:lstStyle>
            <a:lvl1pPr>
              <a:defRPr/>
            </a:lvl1pPr>
          </a:lstStyle>
          <a:p>
            <a:fld id="{37D64997-12B8-4B92-8586-39D430AF88F2}" type="slidenum">
              <a:rPr lang="de-DE"/>
              <a:pPr/>
              <a:t>‹Nr.›</a:t>
            </a:fld>
            <a:endParaRPr lang="de-DE">
              <a:solidFill>
                <a:schemeClr val="tx1"/>
              </a:solidFill>
            </a:endParaRPr>
          </a:p>
        </p:txBody>
      </p:sp>
      <p:sp>
        <p:nvSpPr>
          <p:cNvPr id="5" name="Fußzeilenplatzhalter 4"/>
          <p:cNvSpPr>
            <a:spLocks noGrp="1"/>
          </p:cNvSpPr>
          <p:nvPr>
            <p:ph type="ftr" sz="quarter" idx="11"/>
          </p:nvPr>
        </p:nvSpPr>
        <p:spPr/>
        <p:txBody>
          <a:bodyPr/>
          <a:lstStyle>
            <a:lvl1pPr>
              <a:defRPr/>
            </a:lvl1pPr>
          </a:lstStyle>
          <a:p>
            <a:r>
              <a:rPr lang="de-DE" smtClean="0"/>
              <a:t>Fußzeilentext hier eingeben</a:t>
            </a:r>
            <a:endParaRPr lang="de-DE"/>
          </a:p>
        </p:txBody>
      </p:sp>
      <p:sp>
        <p:nvSpPr>
          <p:cNvPr id="7" name="Textplatzhalter 6"/>
          <p:cNvSpPr>
            <a:spLocks noGrp="1"/>
          </p:cNvSpPr>
          <p:nvPr>
            <p:ph type="body" sz="quarter" idx="12"/>
          </p:nvPr>
        </p:nvSpPr>
        <p:spPr>
          <a:xfrm>
            <a:off x="1619250" y="2348880"/>
            <a:ext cx="7201172" cy="400112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Datumsplatzhalter 1"/>
          <p:cNvSpPr>
            <a:spLocks noGrp="1"/>
          </p:cNvSpPr>
          <p:nvPr>
            <p:ph type="dt" sz="half" idx="2"/>
          </p:nvPr>
        </p:nvSpPr>
        <p:spPr>
          <a:xfrm>
            <a:off x="4067944" y="6591600"/>
            <a:ext cx="1008112" cy="154800"/>
          </a:xfrm>
          <a:prstGeom prst="rect">
            <a:avLst/>
          </a:prstGeom>
        </p:spPr>
        <p:txBody>
          <a:bodyPr vert="horz" lIns="91440" tIns="45720" rIns="91440" bIns="45720" rtlCol="0" anchor="ctr"/>
          <a:lstStyle>
            <a:lvl1pPr algn="l">
              <a:buFontTx/>
              <a:buNone/>
              <a:defRPr lang="de-DE" sz="1000" b="1" kern="1200" smtClean="0">
                <a:solidFill>
                  <a:schemeClr val="bg1"/>
                </a:solidFill>
                <a:latin typeface="Arial" charset="0"/>
                <a:ea typeface="+mn-ea"/>
                <a:cs typeface="+mn-cs"/>
              </a:defRPr>
            </a:lvl1pPr>
          </a:lstStyle>
          <a:p>
            <a:fld id="{0A6F5DCD-F670-4B41-8D46-5EA74F23EA23}" type="datetime1">
              <a:rPr lang="de-DE" smtClean="0"/>
              <a:t>07.04.2014</a:t>
            </a:fld>
            <a:endParaRPr lang="de-DE" dirty="0"/>
          </a:p>
        </p:txBody>
      </p:sp>
      <p:sp>
        <p:nvSpPr>
          <p:cNvPr id="8" name="Rectangle 15"/>
          <p:cNvSpPr>
            <a:spLocks/>
          </p:cNvSpPr>
          <p:nvPr userDrawn="1"/>
        </p:nvSpPr>
        <p:spPr bwMode="auto">
          <a:xfrm>
            <a:off x="6228184" y="796925"/>
            <a:ext cx="1239416" cy="28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spAutoFit/>
          </a:bodyPr>
          <a:lstStyle/>
          <a:p>
            <a:pPr algn="r">
              <a:lnSpc>
                <a:spcPts val="1100"/>
              </a:lnSpc>
              <a:buNone/>
            </a:pPr>
            <a:r>
              <a:rPr lang="de-DE" sz="900" dirty="0">
                <a:solidFill>
                  <a:schemeClr val="bg1"/>
                </a:solidFill>
                <a:sym typeface="Arial" charset="0"/>
              </a:rPr>
              <a:t>Bildungs- und </a:t>
            </a:r>
            <a:br>
              <a:rPr lang="de-DE" sz="900" dirty="0">
                <a:solidFill>
                  <a:schemeClr val="bg1"/>
                </a:solidFill>
                <a:sym typeface="Arial" charset="0"/>
              </a:rPr>
            </a:br>
            <a:r>
              <a:rPr lang="de-DE" sz="900" dirty="0" smtClean="0">
                <a:solidFill>
                  <a:schemeClr val="bg1"/>
                </a:solidFill>
                <a:sym typeface="Arial" charset="0"/>
              </a:rPr>
              <a:t>Qualifizierungspolitik</a:t>
            </a:r>
            <a:endParaRPr lang="en-US" sz="900" dirty="0">
              <a:solidFill>
                <a:schemeClr val="bg1"/>
              </a:solidFill>
              <a:sym typeface="Arial" charset="0"/>
            </a:endParaRPr>
          </a:p>
        </p:txBody>
      </p:sp>
    </p:spTree>
    <p:extLst>
      <p:ext uri="{BB962C8B-B14F-4D97-AF65-F5344CB8AC3E}">
        <p14:creationId xmlns:p14="http://schemas.microsoft.com/office/powerpoint/2010/main" val="10115990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Text 2-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1619251" y="2338388"/>
            <a:ext cx="3456806" cy="39862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3"/>
          <p:cNvSpPr>
            <a:spLocks noGrp="1"/>
          </p:cNvSpPr>
          <p:nvPr>
            <p:ph type="sldNum" sz="quarter" idx="10"/>
          </p:nvPr>
        </p:nvSpPr>
        <p:spPr/>
        <p:txBody>
          <a:bodyPr/>
          <a:lstStyle>
            <a:lvl1pPr>
              <a:defRPr/>
            </a:lvl1pPr>
          </a:lstStyle>
          <a:p>
            <a:fld id="{37D64997-12B8-4B92-8586-39D430AF88F2}" type="slidenum">
              <a:rPr lang="de-DE"/>
              <a:pPr/>
              <a:t>‹Nr.›</a:t>
            </a:fld>
            <a:endParaRPr lang="de-DE">
              <a:solidFill>
                <a:schemeClr val="tx1"/>
              </a:solidFill>
            </a:endParaRPr>
          </a:p>
        </p:txBody>
      </p:sp>
      <p:sp>
        <p:nvSpPr>
          <p:cNvPr id="5" name="Fußzeilenplatzhalter 4"/>
          <p:cNvSpPr>
            <a:spLocks noGrp="1"/>
          </p:cNvSpPr>
          <p:nvPr>
            <p:ph type="ftr" sz="quarter" idx="11"/>
          </p:nvPr>
        </p:nvSpPr>
        <p:spPr/>
        <p:txBody>
          <a:bodyPr/>
          <a:lstStyle>
            <a:lvl1pPr>
              <a:defRPr/>
            </a:lvl1pPr>
          </a:lstStyle>
          <a:p>
            <a:r>
              <a:rPr lang="de-DE" smtClean="0"/>
              <a:t>Fußzeilentext hier eingeben</a:t>
            </a:r>
            <a:endParaRPr lang="de-DE"/>
          </a:p>
        </p:txBody>
      </p:sp>
      <p:sp>
        <p:nvSpPr>
          <p:cNvPr id="6" name="Inhaltsplatzhalter 2"/>
          <p:cNvSpPr>
            <a:spLocks noGrp="1"/>
          </p:cNvSpPr>
          <p:nvPr>
            <p:ph idx="12"/>
          </p:nvPr>
        </p:nvSpPr>
        <p:spPr>
          <a:xfrm>
            <a:off x="5292080" y="2348880"/>
            <a:ext cx="3456806" cy="39862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1"/>
          <p:cNvSpPr>
            <a:spLocks noGrp="1"/>
          </p:cNvSpPr>
          <p:nvPr>
            <p:ph type="dt" sz="half" idx="2"/>
          </p:nvPr>
        </p:nvSpPr>
        <p:spPr>
          <a:xfrm>
            <a:off x="4067944" y="6591600"/>
            <a:ext cx="1008112" cy="154800"/>
          </a:xfrm>
          <a:prstGeom prst="rect">
            <a:avLst/>
          </a:prstGeom>
        </p:spPr>
        <p:txBody>
          <a:bodyPr vert="horz" lIns="91440" tIns="45720" rIns="91440" bIns="45720" rtlCol="0" anchor="ctr"/>
          <a:lstStyle>
            <a:lvl1pPr algn="l">
              <a:buFontTx/>
              <a:buNone/>
              <a:defRPr lang="de-DE" sz="1000" b="1" kern="1200" smtClean="0">
                <a:solidFill>
                  <a:schemeClr val="bg1"/>
                </a:solidFill>
                <a:latin typeface="Arial" charset="0"/>
                <a:ea typeface="+mn-ea"/>
                <a:cs typeface="+mn-cs"/>
              </a:defRPr>
            </a:lvl1pPr>
          </a:lstStyle>
          <a:p>
            <a:fld id="{0A6F5DCD-F670-4B41-8D46-5EA74F23EA23}" type="datetime1">
              <a:rPr lang="de-DE" smtClean="0"/>
              <a:t>07.04.2014</a:t>
            </a:fld>
            <a:endParaRPr lang="de-DE" dirty="0"/>
          </a:p>
        </p:txBody>
      </p:sp>
    </p:spTree>
    <p:extLst>
      <p:ext uri="{BB962C8B-B14F-4D97-AF65-F5344CB8AC3E}">
        <p14:creationId xmlns:p14="http://schemas.microsoft.com/office/powerpoint/2010/main" val="30136330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3"/>
          <p:cNvSpPr>
            <a:spLocks noGrp="1"/>
          </p:cNvSpPr>
          <p:nvPr>
            <p:ph type="sldNum" sz="quarter" idx="10"/>
          </p:nvPr>
        </p:nvSpPr>
        <p:spPr/>
        <p:txBody>
          <a:bodyPr/>
          <a:lstStyle>
            <a:lvl1pPr>
              <a:defRPr/>
            </a:lvl1pPr>
          </a:lstStyle>
          <a:p>
            <a:fld id="{37D64997-12B8-4B92-8586-39D430AF88F2}" type="slidenum">
              <a:rPr lang="de-DE"/>
              <a:pPr/>
              <a:t>‹Nr.›</a:t>
            </a:fld>
            <a:endParaRPr lang="de-DE">
              <a:solidFill>
                <a:schemeClr val="tx1"/>
              </a:solidFill>
            </a:endParaRPr>
          </a:p>
        </p:txBody>
      </p:sp>
      <p:sp>
        <p:nvSpPr>
          <p:cNvPr id="5" name="Fußzeilenplatzhalter 4"/>
          <p:cNvSpPr>
            <a:spLocks noGrp="1"/>
          </p:cNvSpPr>
          <p:nvPr>
            <p:ph type="ftr" sz="quarter" idx="11"/>
          </p:nvPr>
        </p:nvSpPr>
        <p:spPr/>
        <p:txBody>
          <a:bodyPr/>
          <a:lstStyle>
            <a:lvl1pPr>
              <a:defRPr/>
            </a:lvl1pPr>
          </a:lstStyle>
          <a:p>
            <a:r>
              <a:rPr lang="de-DE" smtClean="0"/>
              <a:t>Fußzeilentext hier eingeben</a:t>
            </a:r>
            <a:endParaRPr lang="de-DE"/>
          </a:p>
        </p:txBody>
      </p:sp>
      <p:sp>
        <p:nvSpPr>
          <p:cNvPr id="6" name="Datumsplatzhalter 1"/>
          <p:cNvSpPr>
            <a:spLocks noGrp="1"/>
          </p:cNvSpPr>
          <p:nvPr>
            <p:ph type="dt" sz="half" idx="2"/>
          </p:nvPr>
        </p:nvSpPr>
        <p:spPr>
          <a:xfrm>
            <a:off x="4067944" y="6591600"/>
            <a:ext cx="1008112" cy="154800"/>
          </a:xfrm>
          <a:prstGeom prst="rect">
            <a:avLst/>
          </a:prstGeom>
        </p:spPr>
        <p:txBody>
          <a:bodyPr vert="horz" lIns="91440" tIns="45720" rIns="91440" bIns="45720" rtlCol="0" anchor="ctr"/>
          <a:lstStyle>
            <a:lvl1pPr algn="l">
              <a:buFontTx/>
              <a:buNone/>
              <a:defRPr lang="de-DE" sz="1000" b="1" kern="1200" smtClean="0">
                <a:solidFill>
                  <a:schemeClr val="bg1"/>
                </a:solidFill>
                <a:latin typeface="Arial" charset="0"/>
                <a:ea typeface="+mn-ea"/>
                <a:cs typeface="+mn-cs"/>
              </a:defRPr>
            </a:lvl1pPr>
          </a:lstStyle>
          <a:p>
            <a:fld id="{0A6F5DCD-F670-4B41-8D46-5EA74F23EA23}" type="datetime1">
              <a:rPr lang="de-DE" smtClean="0"/>
              <a:t>07.04.2014</a:t>
            </a:fld>
            <a:endParaRPr lang="de-DE" dirty="0"/>
          </a:p>
        </p:txBody>
      </p:sp>
    </p:spTree>
    <p:extLst>
      <p:ext uri="{BB962C8B-B14F-4D97-AF65-F5344CB8AC3E}">
        <p14:creationId xmlns:p14="http://schemas.microsoft.com/office/powerpoint/2010/main" val="2546731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Freifläch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4" name="Foliennummernplatzhalter 3"/>
          <p:cNvSpPr>
            <a:spLocks noGrp="1"/>
          </p:cNvSpPr>
          <p:nvPr>
            <p:ph type="sldNum" sz="quarter" idx="10"/>
          </p:nvPr>
        </p:nvSpPr>
        <p:spPr/>
        <p:txBody>
          <a:bodyPr/>
          <a:lstStyle>
            <a:lvl1pPr>
              <a:defRPr/>
            </a:lvl1pPr>
          </a:lstStyle>
          <a:p>
            <a:fld id="{37D64997-12B8-4B92-8586-39D430AF88F2}" type="slidenum">
              <a:rPr lang="de-DE"/>
              <a:pPr/>
              <a:t>‹Nr.›</a:t>
            </a:fld>
            <a:endParaRPr lang="de-DE">
              <a:solidFill>
                <a:schemeClr val="tx1"/>
              </a:solidFill>
            </a:endParaRPr>
          </a:p>
        </p:txBody>
      </p:sp>
      <p:sp>
        <p:nvSpPr>
          <p:cNvPr id="5" name="Fußzeilenplatzhalter 4"/>
          <p:cNvSpPr>
            <a:spLocks noGrp="1"/>
          </p:cNvSpPr>
          <p:nvPr>
            <p:ph type="ftr" sz="quarter" idx="11"/>
          </p:nvPr>
        </p:nvSpPr>
        <p:spPr/>
        <p:txBody>
          <a:bodyPr/>
          <a:lstStyle>
            <a:lvl1pPr>
              <a:defRPr/>
            </a:lvl1pPr>
          </a:lstStyle>
          <a:p>
            <a:r>
              <a:rPr lang="de-DE" smtClean="0"/>
              <a:t>Fußzeilentext hier eingeben</a:t>
            </a:r>
            <a:endParaRPr lang="de-DE"/>
          </a:p>
        </p:txBody>
      </p:sp>
      <p:sp>
        <p:nvSpPr>
          <p:cNvPr id="6" name="Datumsplatzhalter 1"/>
          <p:cNvSpPr>
            <a:spLocks noGrp="1"/>
          </p:cNvSpPr>
          <p:nvPr>
            <p:ph type="dt" sz="half" idx="2"/>
          </p:nvPr>
        </p:nvSpPr>
        <p:spPr>
          <a:xfrm>
            <a:off x="4067944" y="6591600"/>
            <a:ext cx="1008112" cy="154800"/>
          </a:xfrm>
          <a:prstGeom prst="rect">
            <a:avLst/>
          </a:prstGeom>
        </p:spPr>
        <p:txBody>
          <a:bodyPr vert="horz" lIns="91440" tIns="45720" rIns="91440" bIns="45720" rtlCol="0" anchor="ctr"/>
          <a:lstStyle>
            <a:lvl1pPr algn="l">
              <a:buFontTx/>
              <a:buNone/>
              <a:defRPr lang="de-DE" sz="1000" b="1" kern="1200" smtClean="0">
                <a:solidFill>
                  <a:schemeClr val="bg1"/>
                </a:solidFill>
                <a:latin typeface="Arial" charset="0"/>
                <a:ea typeface="+mn-ea"/>
                <a:cs typeface="+mn-cs"/>
              </a:defRPr>
            </a:lvl1pPr>
          </a:lstStyle>
          <a:p>
            <a:fld id="{0A6F5DCD-F670-4B41-8D46-5EA74F23EA23}" type="datetime1">
              <a:rPr lang="de-DE" smtClean="0"/>
              <a:t>07.04.2014</a:t>
            </a:fld>
            <a:endParaRPr lang="de-DE" dirty="0"/>
          </a:p>
        </p:txBody>
      </p:sp>
    </p:spTree>
    <p:extLst>
      <p:ext uri="{BB962C8B-B14F-4D97-AF65-F5344CB8AC3E}">
        <p14:creationId xmlns:p14="http://schemas.microsoft.com/office/powerpoint/2010/main" val="2591346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1619250" y="1619250"/>
            <a:ext cx="7200000" cy="540000"/>
          </a:xfrm>
        </p:spPr>
        <p:txBody>
          <a:bodyPr/>
          <a:lstStyle/>
          <a:p>
            <a:r>
              <a:rPr lang="de-DE" smtClean="0"/>
              <a:t>Titelmasterformat durch Klicken bearbeiten</a:t>
            </a:r>
            <a:endParaRPr lang="de-DE"/>
          </a:p>
        </p:txBody>
      </p:sp>
      <p:sp>
        <p:nvSpPr>
          <p:cNvPr id="4" name="Foliennummernplatzhalter 3"/>
          <p:cNvSpPr>
            <a:spLocks noGrp="1"/>
          </p:cNvSpPr>
          <p:nvPr>
            <p:ph type="sldNum" sz="quarter" idx="10"/>
          </p:nvPr>
        </p:nvSpPr>
        <p:spPr/>
        <p:txBody>
          <a:bodyPr/>
          <a:lstStyle>
            <a:lvl1pPr>
              <a:defRPr/>
            </a:lvl1pPr>
          </a:lstStyle>
          <a:p>
            <a:fld id="{37D64997-12B8-4B92-8586-39D430AF88F2}" type="slidenum">
              <a:rPr lang="de-DE"/>
              <a:pPr/>
              <a:t>‹Nr.›</a:t>
            </a:fld>
            <a:endParaRPr lang="de-DE">
              <a:solidFill>
                <a:schemeClr val="tx1"/>
              </a:solidFill>
            </a:endParaRPr>
          </a:p>
        </p:txBody>
      </p:sp>
      <p:sp>
        <p:nvSpPr>
          <p:cNvPr id="5" name="Fußzeilenplatzhalter 4"/>
          <p:cNvSpPr>
            <a:spLocks noGrp="1"/>
          </p:cNvSpPr>
          <p:nvPr>
            <p:ph type="ftr" sz="quarter" idx="11"/>
          </p:nvPr>
        </p:nvSpPr>
        <p:spPr/>
        <p:txBody>
          <a:bodyPr/>
          <a:lstStyle>
            <a:lvl1pPr>
              <a:defRPr/>
            </a:lvl1pPr>
          </a:lstStyle>
          <a:p>
            <a:r>
              <a:rPr lang="de-DE" smtClean="0"/>
              <a:t>Fußzeilentext hier eingeben</a:t>
            </a:r>
            <a:endParaRPr lang="de-DE"/>
          </a:p>
        </p:txBody>
      </p:sp>
      <p:sp>
        <p:nvSpPr>
          <p:cNvPr id="8" name="Diagrammplatzhalter 7"/>
          <p:cNvSpPr>
            <a:spLocks noGrp="1"/>
          </p:cNvSpPr>
          <p:nvPr>
            <p:ph type="chart" sz="quarter" idx="12"/>
          </p:nvPr>
        </p:nvSpPr>
        <p:spPr>
          <a:xfrm>
            <a:off x="1619250" y="2420888"/>
            <a:ext cx="7273230" cy="3960440"/>
          </a:xfrm>
        </p:spPr>
        <p:txBody>
          <a:bodyPr/>
          <a:lstStyle>
            <a:lvl1pPr marL="0" indent="0">
              <a:buFontTx/>
              <a:buNone/>
              <a:defRPr/>
            </a:lvl1pPr>
          </a:lstStyle>
          <a:p>
            <a:r>
              <a:rPr lang="de-DE" smtClean="0"/>
              <a:t>Diagramm durch Klicken auf Symbol hinzufügen</a:t>
            </a:r>
            <a:endParaRPr lang="de-DE" dirty="0"/>
          </a:p>
        </p:txBody>
      </p:sp>
      <p:sp>
        <p:nvSpPr>
          <p:cNvPr id="6" name="Datumsplatzhalter 1"/>
          <p:cNvSpPr>
            <a:spLocks noGrp="1"/>
          </p:cNvSpPr>
          <p:nvPr>
            <p:ph type="dt" sz="half" idx="2"/>
          </p:nvPr>
        </p:nvSpPr>
        <p:spPr>
          <a:xfrm>
            <a:off x="4067944" y="6591600"/>
            <a:ext cx="1008112" cy="154800"/>
          </a:xfrm>
          <a:prstGeom prst="rect">
            <a:avLst/>
          </a:prstGeom>
        </p:spPr>
        <p:txBody>
          <a:bodyPr vert="horz" lIns="91440" tIns="45720" rIns="91440" bIns="45720" rtlCol="0" anchor="ctr"/>
          <a:lstStyle>
            <a:lvl1pPr algn="l">
              <a:buFontTx/>
              <a:buNone/>
              <a:defRPr lang="de-DE" sz="1000" b="1" kern="1200" smtClean="0">
                <a:solidFill>
                  <a:schemeClr val="bg1"/>
                </a:solidFill>
                <a:latin typeface="Arial" charset="0"/>
                <a:ea typeface="+mn-ea"/>
                <a:cs typeface="+mn-cs"/>
              </a:defRPr>
            </a:lvl1pPr>
          </a:lstStyle>
          <a:p>
            <a:fld id="{0A6F5DCD-F670-4B41-8D46-5EA74F23EA23}" type="datetime1">
              <a:rPr lang="de-DE" smtClean="0"/>
              <a:t>07.04.2014</a:t>
            </a:fld>
            <a:endParaRPr lang="de-DE" dirty="0"/>
          </a:p>
        </p:txBody>
      </p:sp>
    </p:spTree>
    <p:extLst>
      <p:ext uri="{BB962C8B-B14F-4D97-AF65-F5344CB8AC3E}">
        <p14:creationId xmlns:p14="http://schemas.microsoft.com/office/powerpoint/2010/main" val="3845389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 name="Rectangle 25"/>
          <p:cNvSpPr>
            <a:spLocks noChangeArrowheads="1"/>
          </p:cNvSpPr>
          <p:nvPr/>
        </p:nvSpPr>
        <p:spPr bwMode="auto">
          <a:xfrm>
            <a:off x="0" y="6477000"/>
            <a:ext cx="9144000" cy="3810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buFontTx/>
              <a:buNone/>
            </a:pPr>
            <a:endParaRPr lang="de-DE">
              <a:latin typeface="Times" charset="0"/>
            </a:endParaRPr>
          </a:p>
        </p:txBody>
      </p:sp>
      <p:sp>
        <p:nvSpPr>
          <p:cNvPr id="1042" name="Rectangle 18"/>
          <p:cNvSpPr>
            <a:spLocks noChangeArrowheads="1"/>
          </p:cNvSpPr>
          <p:nvPr/>
        </p:nvSpPr>
        <p:spPr bwMode="auto">
          <a:xfrm>
            <a:off x="0" y="0"/>
            <a:ext cx="9144000" cy="12588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6" name="Rectangle 2"/>
          <p:cNvSpPr>
            <a:spLocks noGrp="1" noChangeArrowheads="1"/>
          </p:cNvSpPr>
          <p:nvPr>
            <p:ph type="title"/>
          </p:nvPr>
        </p:nvSpPr>
        <p:spPr bwMode="auto">
          <a:xfrm>
            <a:off x="1619250" y="1484784"/>
            <a:ext cx="720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p>
            <a:pPr lvl="0"/>
            <a:r>
              <a:rPr lang="de-DE" dirty="0" smtClean="0"/>
              <a:t>Mastertitelformat bearbeiten</a:t>
            </a:r>
          </a:p>
        </p:txBody>
      </p:sp>
      <p:sp>
        <p:nvSpPr>
          <p:cNvPr id="1027" name="Rectangle 3"/>
          <p:cNvSpPr>
            <a:spLocks noGrp="1" noChangeArrowheads="1"/>
          </p:cNvSpPr>
          <p:nvPr>
            <p:ph type="body" idx="1"/>
          </p:nvPr>
        </p:nvSpPr>
        <p:spPr bwMode="auto">
          <a:xfrm>
            <a:off x="1619250" y="2338388"/>
            <a:ext cx="7197725" cy="398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p:txBody>
      </p:sp>
      <p:sp>
        <p:nvSpPr>
          <p:cNvPr id="1030" name="Rectangle 6"/>
          <p:cNvSpPr>
            <a:spLocks noGrp="1" noChangeArrowheads="1"/>
          </p:cNvSpPr>
          <p:nvPr>
            <p:ph type="sldNum" sz="quarter" idx="4"/>
          </p:nvPr>
        </p:nvSpPr>
        <p:spPr bwMode="auto">
          <a:xfrm>
            <a:off x="8582025" y="6589713"/>
            <a:ext cx="23495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eaLnBrk="0" hangingPunct="0">
              <a:lnSpc>
                <a:spcPts val="1200"/>
              </a:lnSpc>
              <a:buFontTx/>
              <a:buNone/>
              <a:defRPr sz="900" b="1">
                <a:solidFill>
                  <a:schemeClr val="bg1"/>
                </a:solidFill>
              </a:defRPr>
            </a:lvl1pPr>
          </a:lstStyle>
          <a:p>
            <a:fld id="{568E1DE0-F549-45DE-B7A4-3ABD08E80195}" type="slidenum">
              <a:rPr lang="de-DE"/>
              <a:pPr/>
              <a:t>‹Nr.›</a:t>
            </a:fld>
            <a:endParaRPr lang="de-DE">
              <a:solidFill>
                <a:schemeClr val="tx1"/>
              </a:solidFill>
            </a:endParaRPr>
          </a:p>
        </p:txBody>
      </p:sp>
      <p:sp>
        <p:nvSpPr>
          <p:cNvPr id="1043" name="Text Box 19"/>
          <p:cNvSpPr txBox="1">
            <a:spLocks noChangeArrowheads="1"/>
          </p:cNvSpPr>
          <p:nvPr/>
        </p:nvSpPr>
        <p:spPr bwMode="auto">
          <a:xfrm>
            <a:off x="7613650" y="800100"/>
            <a:ext cx="554639" cy="14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lnSpc>
                <a:spcPts val="1100"/>
              </a:lnSpc>
              <a:buFontTx/>
              <a:buNone/>
            </a:pPr>
            <a:r>
              <a:rPr lang="de-DE" sz="1000" b="1" dirty="0" smtClean="0">
                <a:solidFill>
                  <a:schemeClr val="bg1"/>
                </a:solidFill>
              </a:rPr>
              <a:t>Vorstand</a:t>
            </a:r>
            <a:endParaRPr lang="de-DE" sz="1000" b="1" dirty="0">
              <a:solidFill>
                <a:schemeClr val="bg1"/>
              </a:solidFill>
            </a:endParaRPr>
          </a:p>
        </p:txBody>
      </p:sp>
      <p:sp>
        <p:nvSpPr>
          <p:cNvPr id="1045" name="Line 21"/>
          <p:cNvSpPr>
            <a:spLocks noChangeShapeType="1"/>
          </p:cNvSpPr>
          <p:nvPr/>
        </p:nvSpPr>
        <p:spPr bwMode="auto">
          <a:xfrm>
            <a:off x="7559675" y="819150"/>
            <a:ext cx="0" cy="107950"/>
          </a:xfrm>
          <a:prstGeom prst="line">
            <a:avLst/>
          </a:prstGeom>
          <a:noFill/>
          <a:ln w="1016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9" name="Rectangle 5"/>
          <p:cNvSpPr>
            <a:spLocks noGrp="1" noChangeArrowheads="1"/>
          </p:cNvSpPr>
          <p:nvPr>
            <p:ph type="ftr" sz="quarter" idx="3"/>
          </p:nvPr>
        </p:nvSpPr>
        <p:spPr bwMode="auto">
          <a:xfrm>
            <a:off x="184150" y="6589713"/>
            <a:ext cx="1683153" cy="15388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eaLnBrk="0" hangingPunct="0">
              <a:lnSpc>
                <a:spcPts val="1200"/>
              </a:lnSpc>
              <a:buFontTx/>
              <a:buNone/>
              <a:defRPr sz="1000" b="1">
                <a:solidFill>
                  <a:schemeClr val="bg1"/>
                </a:solidFill>
              </a:defRPr>
            </a:lvl1pPr>
          </a:lstStyle>
          <a:p>
            <a:r>
              <a:rPr lang="de-DE" dirty="0" smtClean="0"/>
              <a:t>Fußzeilentext hier eingeben</a:t>
            </a:r>
            <a:endParaRPr lang="de-DE" dirty="0"/>
          </a:p>
        </p:txBody>
      </p:sp>
      <p:sp>
        <p:nvSpPr>
          <p:cNvPr id="2" name="Datumsplatzhalter 1"/>
          <p:cNvSpPr>
            <a:spLocks noGrp="1"/>
          </p:cNvSpPr>
          <p:nvPr>
            <p:ph type="dt" sz="half" idx="2"/>
          </p:nvPr>
        </p:nvSpPr>
        <p:spPr>
          <a:xfrm>
            <a:off x="4067944" y="6591600"/>
            <a:ext cx="1008112" cy="154800"/>
          </a:xfrm>
          <a:prstGeom prst="rect">
            <a:avLst/>
          </a:prstGeom>
        </p:spPr>
        <p:txBody>
          <a:bodyPr vert="horz" lIns="91440" tIns="45720" rIns="91440" bIns="45720" rtlCol="0" anchor="ctr"/>
          <a:lstStyle>
            <a:lvl1pPr algn="l">
              <a:buFontTx/>
              <a:buNone/>
              <a:defRPr lang="de-DE" sz="1000" b="1" kern="1200" smtClean="0">
                <a:solidFill>
                  <a:schemeClr val="bg1"/>
                </a:solidFill>
                <a:latin typeface="Arial" charset="0"/>
                <a:ea typeface="+mn-ea"/>
                <a:cs typeface="+mn-cs"/>
              </a:defRPr>
            </a:lvl1pPr>
          </a:lstStyle>
          <a:p>
            <a:fld id="{0A6F5DCD-F670-4B41-8D46-5EA74F23EA23}" type="datetime1">
              <a:rPr lang="de-DE" smtClean="0"/>
              <a:t>07.04.2014</a:t>
            </a:fld>
            <a:endParaRPr lang="de-DE" dirty="0"/>
          </a:p>
        </p:txBody>
      </p:sp>
      <p:pic>
        <p:nvPicPr>
          <p:cNvPr id="12" name="Picture 2" descr="C:\Users\stieberc\Desktop\Logo_pp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0000" y="0"/>
            <a:ext cx="720000" cy="720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4" r:id="rId2"/>
    <p:sldLayoutId id="2147483653" r:id="rId3"/>
    <p:sldLayoutId id="2147483651" r:id="rId4"/>
    <p:sldLayoutId id="2147483655" r:id="rId5"/>
    <p:sldLayoutId id="2147483650" r:id="rId6"/>
  </p:sldLayoutIdLst>
  <p:timing>
    <p:tnLst>
      <p:par>
        <p:cTn id="1" dur="indefinite" restart="never" nodeType="tmRoot"/>
      </p:par>
    </p:tnLst>
  </p:timing>
  <p:hf hdr="0" dt="0"/>
  <p:txStyles>
    <p:titleStyle>
      <a:lvl1pPr algn="l" rtl="0" eaLnBrk="1" fontAlgn="base" hangingPunct="1">
        <a:lnSpc>
          <a:spcPts val="2600"/>
        </a:lnSpc>
        <a:spcBef>
          <a:spcPct val="0"/>
        </a:spcBef>
        <a:spcAft>
          <a:spcPct val="0"/>
        </a:spcAft>
        <a:defRPr sz="2400" b="1">
          <a:solidFill>
            <a:srgbClr val="FF0000"/>
          </a:solidFill>
          <a:latin typeface="+mj-lt"/>
          <a:ea typeface="+mj-ea"/>
          <a:cs typeface="+mj-cs"/>
        </a:defRPr>
      </a:lvl1pPr>
      <a:lvl2pPr algn="l" rtl="0" eaLnBrk="1" fontAlgn="base" hangingPunct="1">
        <a:lnSpc>
          <a:spcPts val="2600"/>
        </a:lnSpc>
        <a:spcBef>
          <a:spcPct val="0"/>
        </a:spcBef>
        <a:spcAft>
          <a:spcPct val="0"/>
        </a:spcAft>
        <a:defRPr sz="2400" b="1">
          <a:solidFill>
            <a:srgbClr val="FF0000"/>
          </a:solidFill>
          <a:latin typeface="Arial" charset="0"/>
        </a:defRPr>
      </a:lvl2pPr>
      <a:lvl3pPr algn="l" rtl="0" eaLnBrk="1" fontAlgn="base" hangingPunct="1">
        <a:lnSpc>
          <a:spcPts val="2600"/>
        </a:lnSpc>
        <a:spcBef>
          <a:spcPct val="0"/>
        </a:spcBef>
        <a:spcAft>
          <a:spcPct val="0"/>
        </a:spcAft>
        <a:defRPr sz="2400" b="1">
          <a:solidFill>
            <a:srgbClr val="FF0000"/>
          </a:solidFill>
          <a:latin typeface="Arial" charset="0"/>
        </a:defRPr>
      </a:lvl3pPr>
      <a:lvl4pPr algn="l" rtl="0" eaLnBrk="1" fontAlgn="base" hangingPunct="1">
        <a:lnSpc>
          <a:spcPts val="2600"/>
        </a:lnSpc>
        <a:spcBef>
          <a:spcPct val="0"/>
        </a:spcBef>
        <a:spcAft>
          <a:spcPct val="0"/>
        </a:spcAft>
        <a:defRPr sz="2400" b="1">
          <a:solidFill>
            <a:srgbClr val="FF0000"/>
          </a:solidFill>
          <a:latin typeface="Arial" charset="0"/>
        </a:defRPr>
      </a:lvl4pPr>
      <a:lvl5pPr algn="l" rtl="0" eaLnBrk="1" fontAlgn="base" hangingPunct="1">
        <a:lnSpc>
          <a:spcPts val="2600"/>
        </a:lnSpc>
        <a:spcBef>
          <a:spcPct val="0"/>
        </a:spcBef>
        <a:spcAft>
          <a:spcPct val="0"/>
        </a:spcAft>
        <a:defRPr sz="2400" b="1">
          <a:solidFill>
            <a:srgbClr val="FF0000"/>
          </a:solidFill>
          <a:latin typeface="Arial" charset="0"/>
        </a:defRPr>
      </a:lvl5pPr>
      <a:lvl6pPr marL="457200" algn="l" rtl="0" eaLnBrk="1" fontAlgn="base" hangingPunct="1">
        <a:lnSpc>
          <a:spcPts val="2600"/>
        </a:lnSpc>
        <a:spcBef>
          <a:spcPct val="0"/>
        </a:spcBef>
        <a:spcAft>
          <a:spcPct val="0"/>
        </a:spcAft>
        <a:defRPr sz="2400" b="1">
          <a:solidFill>
            <a:srgbClr val="FF0000"/>
          </a:solidFill>
          <a:latin typeface="Arial" charset="0"/>
        </a:defRPr>
      </a:lvl6pPr>
      <a:lvl7pPr marL="914400" algn="l" rtl="0" eaLnBrk="1" fontAlgn="base" hangingPunct="1">
        <a:lnSpc>
          <a:spcPts val="2600"/>
        </a:lnSpc>
        <a:spcBef>
          <a:spcPct val="0"/>
        </a:spcBef>
        <a:spcAft>
          <a:spcPct val="0"/>
        </a:spcAft>
        <a:defRPr sz="2400" b="1">
          <a:solidFill>
            <a:srgbClr val="FF0000"/>
          </a:solidFill>
          <a:latin typeface="Arial" charset="0"/>
        </a:defRPr>
      </a:lvl7pPr>
      <a:lvl8pPr marL="1371600" algn="l" rtl="0" eaLnBrk="1" fontAlgn="base" hangingPunct="1">
        <a:lnSpc>
          <a:spcPts val="2600"/>
        </a:lnSpc>
        <a:spcBef>
          <a:spcPct val="0"/>
        </a:spcBef>
        <a:spcAft>
          <a:spcPct val="0"/>
        </a:spcAft>
        <a:defRPr sz="2400" b="1">
          <a:solidFill>
            <a:srgbClr val="FF0000"/>
          </a:solidFill>
          <a:latin typeface="Arial" charset="0"/>
        </a:defRPr>
      </a:lvl8pPr>
      <a:lvl9pPr marL="1828800" algn="l" rtl="0" eaLnBrk="1" fontAlgn="base" hangingPunct="1">
        <a:lnSpc>
          <a:spcPts val="2600"/>
        </a:lnSpc>
        <a:spcBef>
          <a:spcPct val="0"/>
        </a:spcBef>
        <a:spcAft>
          <a:spcPct val="0"/>
        </a:spcAft>
        <a:defRPr sz="2400" b="1">
          <a:solidFill>
            <a:srgbClr val="FF0000"/>
          </a:solidFill>
          <a:latin typeface="Arial" charset="0"/>
        </a:defRPr>
      </a:lvl9pPr>
    </p:titleStyle>
    <p:bodyStyle>
      <a:lvl1pPr marL="254000" indent="-254000" algn="l" rtl="0" eaLnBrk="1" fontAlgn="base" hangingPunct="1">
        <a:lnSpc>
          <a:spcPts val="2200"/>
        </a:lnSpc>
        <a:spcBef>
          <a:spcPts val="1400"/>
        </a:spcBef>
        <a:spcAft>
          <a:spcPct val="0"/>
        </a:spcAft>
        <a:buSzPct val="120000"/>
        <a:buFont typeface="Times" charset="0"/>
        <a:buBlip>
          <a:blip r:embed="rId9"/>
        </a:buBlip>
        <a:defRPr b="1">
          <a:solidFill>
            <a:schemeClr val="tx1"/>
          </a:solidFill>
          <a:latin typeface="+mn-lt"/>
          <a:ea typeface="+mn-ea"/>
          <a:cs typeface="+mn-cs"/>
        </a:defRPr>
      </a:lvl1pPr>
      <a:lvl2pPr marL="584200" indent="-139700" algn="l" rtl="0" eaLnBrk="1" fontAlgn="base" hangingPunct="1">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1" fontAlgn="base" hangingPunct="1">
        <a:lnSpc>
          <a:spcPts val="1400"/>
        </a:lnSpc>
        <a:spcBef>
          <a:spcPts val="600"/>
        </a:spcBef>
        <a:spcAft>
          <a:spcPct val="0"/>
        </a:spcAft>
        <a:buClr>
          <a:schemeClr val="bg2"/>
        </a:buClr>
        <a:buFont typeface="Wingdings" charset="2"/>
        <a:buChar char="§"/>
        <a:defRPr sz="1200">
          <a:solidFill>
            <a:schemeClr val="tx1"/>
          </a:solidFill>
          <a:latin typeface="+mn-lt"/>
        </a:defRPr>
      </a:lvl3pPr>
      <a:lvl4pPr marL="1311275" indent="-228600" algn="l" rtl="0" eaLnBrk="1" fontAlgn="base" hangingPunct="1">
        <a:spcBef>
          <a:spcPct val="20000"/>
        </a:spcBef>
        <a:spcAft>
          <a:spcPct val="0"/>
        </a:spcAft>
        <a:defRPr sz="2000">
          <a:solidFill>
            <a:schemeClr val="tx1"/>
          </a:solidFill>
          <a:latin typeface="+mn-lt"/>
        </a:defRPr>
      </a:lvl4pPr>
      <a:lvl5pPr marL="1808163" indent="-306388" algn="l" rtl="0" eaLnBrk="1" fontAlgn="base" hangingPunct="1">
        <a:spcBef>
          <a:spcPct val="20000"/>
        </a:spcBef>
        <a:spcAft>
          <a:spcPct val="0"/>
        </a:spcAft>
        <a:defRPr sz="2000">
          <a:solidFill>
            <a:schemeClr val="tx1"/>
          </a:solidFill>
          <a:latin typeface="Times" charset="0"/>
        </a:defRPr>
      </a:lvl5pPr>
      <a:lvl6pPr marL="2265363" indent="-306388" algn="l" rtl="0" eaLnBrk="1" fontAlgn="base" hangingPunct="1">
        <a:spcBef>
          <a:spcPct val="20000"/>
        </a:spcBef>
        <a:spcAft>
          <a:spcPct val="0"/>
        </a:spcAft>
        <a:defRPr sz="2000">
          <a:solidFill>
            <a:schemeClr val="tx1"/>
          </a:solidFill>
          <a:latin typeface="Times" charset="0"/>
        </a:defRPr>
      </a:lvl6pPr>
      <a:lvl7pPr marL="2722563" indent="-306388" algn="l" rtl="0" eaLnBrk="1" fontAlgn="base" hangingPunct="1">
        <a:spcBef>
          <a:spcPct val="20000"/>
        </a:spcBef>
        <a:spcAft>
          <a:spcPct val="0"/>
        </a:spcAft>
        <a:defRPr sz="2000">
          <a:solidFill>
            <a:schemeClr val="tx1"/>
          </a:solidFill>
          <a:latin typeface="Times" charset="0"/>
        </a:defRPr>
      </a:lvl7pPr>
      <a:lvl8pPr marL="3179763" indent="-306388" algn="l" rtl="0" eaLnBrk="1" fontAlgn="base" hangingPunct="1">
        <a:spcBef>
          <a:spcPct val="20000"/>
        </a:spcBef>
        <a:spcAft>
          <a:spcPct val="0"/>
        </a:spcAft>
        <a:defRPr sz="2000">
          <a:solidFill>
            <a:schemeClr val="tx1"/>
          </a:solidFill>
          <a:latin typeface="Times" charset="0"/>
        </a:defRPr>
      </a:lvl8pPr>
      <a:lvl9pPr marL="3636963" indent="-306388" algn="l" rtl="0" eaLnBrk="1" fontAlgn="base" hangingPunct="1">
        <a:spcBef>
          <a:spcPct val="20000"/>
        </a:spcBef>
        <a:spcAft>
          <a:spcPct val="0"/>
        </a:spcAft>
        <a:defRPr sz="2000">
          <a:solidFill>
            <a:schemeClr val="tx1"/>
          </a:solidFill>
          <a:latin typeface="Times"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perspektive-berufsabschluss.de/de/501.ph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Weiterbildungsmöglichkeiten für Beschäftigte</a:t>
            </a:r>
          </a:p>
        </p:txBody>
      </p:sp>
      <p:sp>
        <p:nvSpPr>
          <p:cNvPr id="3" name="Untertitel 2"/>
          <p:cNvSpPr>
            <a:spLocks noGrp="1"/>
          </p:cNvSpPr>
          <p:nvPr>
            <p:ph type="subTitle" idx="1"/>
          </p:nvPr>
        </p:nvSpPr>
        <p:spPr/>
        <p:txBody>
          <a:bodyPr/>
          <a:lstStyle/>
          <a:p>
            <a:r>
              <a:rPr lang="de-DE" dirty="0" smtClean="0"/>
              <a:t>Horizonte erweitern-</a:t>
            </a:r>
          </a:p>
          <a:p>
            <a:r>
              <a:rPr lang="de-DE" dirty="0" smtClean="0"/>
              <a:t>Perspektiven eröffnen</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37" r="430"/>
          <a:stretch/>
        </p:blipFill>
        <p:spPr bwMode="auto">
          <a:xfrm>
            <a:off x="539552" y="1649881"/>
            <a:ext cx="4840014" cy="35493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5"/>
          <p:cNvSpPr>
            <a:spLocks/>
          </p:cNvSpPr>
          <p:nvPr/>
        </p:nvSpPr>
        <p:spPr bwMode="auto">
          <a:xfrm>
            <a:off x="6228184" y="796925"/>
            <a:ext cx="1239416" cy="28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spAutoFit/>
          </a:bodyPr>
          <a:lstStyle/>
          <a:p>
            <a:pPr algn="r">
              <a:lnSpc>
                <a:spcPts val="1100"/>
              </a:lnSpc>
              <a:buNone/>
            </a:pPr>
            <a:r>
              <a:rPr lang="de-DE" sz="900" dirty="0">
                <a:sym typeface="Arial" charset="0"/>
              </a:rPr>
              <a:t>Bildungs- und </a:t>
            </a:r>
            <a:br>
              <a:rPr lang="de-DE" sz="900" dirty="0">
                <a:sym typeface="Arial" charset="0"/>
              </a:rPr>
            </a:br>
            <a:r>
              <a:rPr lang="de-DE" sz="900" dirty="0" smtClean="0">
                <a:sym typeface="Arial" charset="0"/>
              </a:rPr>
              <a:t>Qualifizierungspolitik</a:t>
            </a:r>
            <a:endParaRPr lang="en-US" sz="900" dirty="0">
              <a:sym typeface="Arial" charset="0"/>
            </a:endParaRPr>
          </a:p>
        </p:txBody>
      </p:sp>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4304" y="1652550"/>
            <a:ext cx="1466487" cy="1021152"/>
          </a:xfrm>
          <a:prstGeom prst="rect">
            <a:avLst/>
          </a:prstGeom>
        </p:spPr>
      </p:pic>
    </p:spTree>
    <p:extLst>
      <p:ext uri="{BB962C8B-B14F-4D97-AF65-F5344CB8AC3E}">
        <p14:creationId xmlns:p14="http://schemas.microsoft.com/office/powerpoint/2010/main" val="440432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37D64997-12B8-4B92-8586-39D430AF88F2}" type="slidenum">
              <a:rPr lang="de-DE" smtClean="0"/>
              <a:pPr/>
              <a:t>10</a:t>
            </a:fld>
            <a:endParaRPr lang="de-DE">
              <a:solidFill>
                <a:schemeClr val="tx1"/>
              </a:solidFill>
            </a:endParaRPr>
          </a:p>
        </p:txBody>
      </p:sp>
      <p:sp>
        <p:nvSpPr>
          <p:cNvPr id="39" name="Textfeld 38"/>
          <p:cNvSpPr txBox="1"/>
          <p:nvPr/>
        </p:nvSpPr>
        <p:spPr>
          <a:xfrm>
            <a:off x="4963265" y="2538890"/>
            <a:ext cx="3065119" cy="338554"/>
          </a:xfrm>
          <a:prstGeom prst="rect">
            <a:avLst/>
          </a:prstGeom>
          <a:noFill/>
          <a:ln>
            <a:noFill/>
          </a:ln>
        </p:spPr>
        <p:txBody>
          <a:bodyPr wrap="square" rtlCol="0">
            <a:spAutoFit/>
          </a:bodyPr>
          <a:lstStyle/>
          <a:p>
            <a:pPr algn="r">
              <a:buNone/>
            </a:pPr>
            <a:r>
              <a:rPr lang="de-DE" sz="1600" b="1" dirty="0" smtClean="0">
                <a:solidFill>
                  <a:srgbClr val="0070C0"/>
                </a:solidFill>
              </a:rPr>
              <a:t> </a:t>
            </a:r>
            <a:r>
              <a:rPr lang="de-DE" sz="1600" b="1" dirty="0" smtClean="0">
                <a:solidFill>
                  <a:schemeClr val="accent3"/>
                </a:solidFill>
              </a:rPr>
              <a:t>Broschüre S. 33 - 36</a:t>
            </a:r>
          </a:p>
        </p:txBody>
      </p:sp>
      <p:grpSp>
        <p:nvGrpSpPr>
          <p:cNvPr id="41" name="Gruppieren 40"/>
          <p:cNvGrpSpPr/>
          <p:nvPr/>
        </p:nvGrpSpPr>
        <p:grpSpPr>
          <a:xfrm>
            <a:off x="947092" y="2852936"/>
            <a:ext cx="8032346" cy="585743"/>
            <a:chOff x="971600" y="4866139"/>
            <a:chExt cx="8032346" cy="585743"/>
          </a:xfrm>
        </p:grpSpPr>
        <p:sp>
          <p:nvSpPr>
            <p:cNvPr id="42" name="Rechteck 41"/>
            <p:cNvSpPr/>
            <p:nvPr/>
          </p:nvSpPr>
          <p:spPr bwMode="auto">
            <a:xfrm>
              <a:off x="971600" y="4866139"/>
              <a:ext cx="8032346" cy="585743"/>
            </a:xfrm>
            <a:prstGeom prst="rect">
              <a:avLst/>
            </a:prstGeom>
            <a:solidFill>
              <a:schemeClr val="bg1">
                <a:lumMod val="75000"/>
              </a:schemeClr>
            </a:solidFill>
            <a:ln w="9525" cap="flat" cmpd="sng" algn="ctr">
              <a:solidFill>
                <a:schemeClr val="bg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43" name="Textfeld 42"/>
            <p:cNvSpPr txBox="1"/>
            <p:nvPr/>
          </p:nvSpPr>
          <p:spPr>
            <a:xfrm>
              <a:off x="8316416" y="4951621"/>
              <a:ext cx="576064" cy="461665"/>
            </a:xfrm>
            <a:prstGeom prst="rect">
              <a:avLst/>
            </a:prstGeom>
            <a:noFill/>
            <a:ln>
              <a:noFill/>
            </a:ln>
          </p:spPr>
          <p:txBody>
            <a:bodyPr wrap="square" rtlCol="0">
              <a:spAutoFit/>
            </a:bodyPr>
            <a:lstStyle/>
            <a:p>
              <a:pPr>
                <a:buNone/>
              </a:pPr>
              <a:r>
                <a:rPr lang="de-DE" dirty="0" smtClean="0"/>
                <a:t>7</a:t>
              </a:r>
            </a:p>
          </p:txBody>
        </p:sp>
      </p:grpSp>
      <p:graphicFrame>
        <p:nvGraphicFramePr>
          <p:cNvPr id="2" name="Tabelle 1"/>
          <p:cNvGraphicFramePr>
            <a:graphicFrameLocks noGrp="1"/>
          </p:cNvGraphicFramePr>
          <p:nvPr>
            <p:extLst>
              <p:ext uri="{D42A27DB-BD31-4B8C-83A1-F6EECF244321}">
                <p14:modId xmlns:p14="http://schemas.microsoft.com/office/powerpoint/2010/main" val="764531815"/>
              </p:ext>
            </p:extLst>
          </p:nvPr>
        </p:nvGraphicFramePr>
        <p:xfrm>
          <a:off x="951485" y="3457460"/>
          <a:ext cx="8028000" cy="2244090"/>
        </p:xfrm>
        <a:graphic>
          <a:graphicData uri="http://schemas.openxmlformats.org/drawingml/2006/table">
            <a:tbl>
              <a:tblPr>
                <a:tableStyleId>{5C22544A-7EE6-4342-B048-85BDC9FD1C3A}</a:tableStyleId>
              </a:tblPr>
              <a:tblGrid>
                <a:gridCol w="2007000"/>
                <a:gridCol w="2007000"/>
                <a:gridCol w="2007000"/>
                <a:gridCol w="2007000"/>
              </a:tblGrid>
              <a:tr h="571500">
                <a:tc>
                  <a:txBody>
                    <a:bodyPr/>
                    <a:lstStyle/>
                    <a:p>
                      <a:pPr algn="ctr" fontAlgn="b"/>
                      <a:r>
                        <a:rPr lang="de-DE" sz="1600" u="none" strike="noStrike" dirty="0">
                          <a:effectLst/>
                        </a:rPr>
                        <a:t>Gewerblich-</a:t>
                      </a:r>
                      <a:br>
                        <a:rPr lang="de-DE" sz="1600" u="none" strike="noStrike" dirty="0">
                          <a:effectLst/>
                        </a:rPr>
                      </a:br>
                      <a:r>
                        <a:rPr lang="de-DE" sz="1600" u="none" strike="noStrike" dirty="0">
                          <a:effectLst/>
                        </a:rPr>
                        <a:t>technischer </a:t>
                      </a:r>
                      <a:br>
                        <a:rPr lang="de-DE" sz="1600" u="none" strike="noStrike" dirty="0">
                          <a:effectLst/>
                        </a:rPr>
                      </a:br>
                      <a:r>
                        <a:rPr lang="de-DE" sz="1600" u="none" strike="noStrike" dirty="0">
                          <a:effectLst/>
                        </a:rPr>
                        <a:t>Bereich</a:t>
                      </a:r>
                      <a:endParaRPr lang="de-DE" sz="1600" b="0" i="0" u="none" strike="noStrike" dirty="0">
                        <a:solidFill>
                          <a:srgbClr val="000000"/>
                        </a:solidFill>
                        <a:effectLst/>
                        <a:latin typeface="Calibri"/>
                      </a:endParaRPr>
                    </a:p>
                  </a:txBody>
                  <a:tcPr marL="9525" marR="9525" marT="9525"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de-DE" sz="1600" u="none" strike="noStrike" dirty="0" smtClean="0">
                          <a:effectLst/>
                        </a:rPr>
                        <a:t>Kaufmännischer</a:t>
                      </a:r>
                      <a:r>
                        <a:rPr lang="de-DE" sz="1600" u="none" strike="noStrike" dirty="0">
                          <a:effectLst/>
                        </a:rPr>
                        <a:t/>
                      </a:r>
                      <a:br>
                        <a:rPr lang="de-DE" sz="1600" u="none" strike="noStrike" dirty="0">
                          <a:effectLst/>
                        </a:rPr>
                      </a:br>
                      <a:r>
                        <a:rPr lang="de-DE" sz="1600" u="none" strike="noStrike" dirty="0">
                          <a:effectLst/>
                        </a:rPr>
                        <a:t>Bereich</a:t>
                      </a:r>
                      <a:endParaRPr lang="de-DE" sz="1600" b="0" i="0" u="none" strike="noStrike" dirty="0">
                        <a:solidFill>
                          <a:srgbClr val="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de-DE" sz="1600" u="none" strike="noStrike">
                          <a:effectLst/>
                        </a:rPr>
                        <a:t>IT-</a:t>
                      </a:r>
                      <a:br>
                        <a:rPr lang="de-DE" sz="1600" u="none" strike="noStrike">
                          <a:effectLst/>
                        </a:rPr>
                      </a:br>
                      <a:r>
                        <a:rPr lang="de-DE" sz="1600" u="none" strike="noStrike">
                          <a:effectLst/>
                        </a:rPr>
                        <a:t>Bereich</a:t>
                      </a:r>
                      <a:endParaRPr lang="de-DE" sz="1600" b="0" i="0" u="none" strike="noStrike">
                        <a:solidFill>
                          <a:srgbClr val="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de-DE" sz="1600" u="none" strike="noStrike" dirty="0" smtClean="0">
                          <a:effectLst/>
                        </a:rPr>
                        <a:t>Pädagogischer</a:t>
                      </a:r>
                      <a:r>
                        <a:rPr lang="de-DE" sz="1600" u="none" strike="noStrike" dirty="0">
                          <a:effectLst/>
                        </a:rPr>
                        <a:t/>
                      </a:r>
                      <a:br>
                        <a:rPr lang="de-DE" sz="1600" u="none" strike="noStrike" dirty="0">
                          <a:effectLst/>
                        </a:rPr>
                      </a:br>
                      <a:r>
                        <a:rPr lang="de-DE" sz="1600" u="none" strike="noStrike" dirty="0">
                          <a:effectLst/>
                        </a:rPr>
                        <a:t>Bereich</a:t>
                      </a:r>
                      <a:endParaRPr lang="de-DE" sz="1600" b="0" i="0" u="none" strike="noStrike" dirty="0">
                        <a:solidFill>
                          <a:srgbClr val="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1">
                        <a:lumMod val="75000"/>
                      </a:schemeClr>
                    </a:solidFill>
                  </a:tcPr>
                </a:tc>
              </a:tr>
              <a:tr h="1143000">
                <a:tc>
                  <a:txBody>
                    <a:bodyPr/>
                    <a:lstStyle/>
                    <a:p>
                      <a:pPr algn="ctr" fontAlgn="b"/>
                      <a:endParaRPr lang="de-DE" sz="1400" u="none" strike="noStrike" dirty="0" smtClean="0">
                        <a:effectLst/>
                        <a:latin typeface="+mj-lt"/>
                      </a:endParaRPr>
                    </a:p>
                    <a:p>
                      <a:pPr algn="ctr" fontAlgn="b"/>
                      <a:r>
                        <a:rPr lang="de-DE" sz="1400" u="none" strike="noStrike" dirty="0" smtClean="0">
                          <a:effectLst/>
                          <a:latin typeface="+mj-lt"/>
                        </a:rPr>
                        <a:t>Technischer </a:t>
                      </a:r>
                    </a:p>
                    <a:p>
                      <a:pPr algn="ctr" fontAlgn="b"/>
                      <a:r>
                        <a:rPr lang="de-DE" sz="1400" u="none" strike="noStrike" dirty="0" smtClean="0">
                          <a:effectLst/>
                          <a:latin typeface="+mj-lt"/>
                        </a:rPr>
                        <a:t>Betriebswirt</a:t>
                      </a:r>
                    </a:p>
                    <a:p>
                      <a:pPr algn="ctr" fontAlgn="b"/>
                      <a:endParaRPr lang="de-DE" sz="1400" u="none" strike="noStrike" dirty="0" smtClean="0">
                        <a:effectLst/>
                        <a:latin typeface="+mj-lt"/>
                      </a:endParaRPr>
                    </a:p>
                    <a:p>
                      <a:pPr algn="ctr" fontAlgn="b"/>
                      <a:r>
                        <a:rPr lang="de-DE" sz="1400" u="none" strike="noStrike" dirty="0" smtClean="0">
                          <a:effectLst/>
                          <a:latin typeface="+mj-lt"/>
                        </a:rPr>
                        <a:t>Technische Betriebswirtin</a:t>
                      </a:r>
                    </a:p>
                    <a:p>
                      <a:pPr algn="ctr" fontAlgn="b"/>
                      <a:endParaRPr lang="de-DE" sz="1400" u="none" strike="noStrike" dirty="0" smtClean="0">
                        <a:effectLst/>
                        <a:latin typeface="+mj-lt"/>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75000"/>
                      </a:schemeClr>
                    </a:solidFill>
                  </a:tcPr>
                </a:tc>
                <a:tc>
                  <a:txBody>
                    <a:bodyPr/>
                    <a:lstStyle/>
                    <a:p>
                      <a:pPr algn="ctr" fontAlgn="b"/>
                      <a:r>
                        <a:rPr lang="de-DE" sz="1400" b="0" i="0" u="none" strike="noStrike" dirty="0" smtClean="0">
                          <a:solidFill>
                            <a:srgbClr val="000000"/>
                          </a:solidFill>
                          <a:effectLst/>
                          <a:latin typeface="+mj-lt"/>
                        </a:rPr>
                        <a:t>Betriebswirt/in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75000"/>
                      </a:schemeClr>
                    </a:solidFill>
                  </a:tcPr>
                </a:tc>
                <a:tc>
                  <a:txBody>
                    <a:bodyPr/>
                    <a:lstStyle/>
                    <a:p>
                      <a:pPr algn="ctr" fontAlgn="b"/>
                      <a:r>
                        <a:rPr lang="de-DE" sz="1400" u="none" strike="noStrike" dirty="0" smtClean="0">
                          <a:effectLst/>
                          <a:latin typeface="+mj-lt"/>
                        </a:rPr>
                        <a:t>Strategische Professionals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75000"/>
                      </a:schemeClr>
                    </a:solidFill>
                  </a:tcPr>
                </a:tc>
                <a:tc>
                  <a:txBody>
                    <a:bodyPr/>
                    <a:lstStyle/>
                    <a:p>
                      <a:pPr algn="ctr" fontAlgn="b"/>
                      <a:r>
                        <a:rPr lang="de-DE" sz="1400" u="none" strike="noStrike" dirty="0" smtClean="0">
                          <a:effectLst/>
                          <a:latin typeface="+mj-lt"/>
                        </a:rPr>
                        <a:t>Berufspädagoge/ </a:t>
                      </a:r>
                      <a:r>
                        <a:rPr lang="de-DE" sz="1400" u="none" strike="noStrike" dirty="0" err="1" smtClean="0">
                          <a:effectLst/>
                          <a:latin typeface="+mj-lt"/>
                        </a:rPr>
                        <a:t>pädagogin</a:t>
                      </a:r>
                      <a:endParaRPr lang="de-DE" sz="1400" u="none" strike="noStrike" dirty="0" smtClean="0">
                        <a:effectLst/>
                        <a:latin typeface="+mj-lt"/>
                      </a:endParaRP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lumMod val="75000"/>
                      </a:schemeClr>
                    </a:solidFill>
                  </a:tcPr>
                </a:tc>
              </a:tr>
            </a:tbl>
          </a:graphicData>
        </a:graphic>
      </p:graphicFrame>
      <p:sp>
        <p:nvSpPr>
          <p:cNvPr id="48" name="Rechteck 47"/>
          <p:cNvSpPr/>
          <p:nvPr/>
        </p:nvSpPr>
        <p:spPr bwMode="auto">
          <a:xfrm>
            <a:off x="8028384" y="2240489"/>
            <a:ext cx="950718" cy="576064"/>
          </a:xfrm>
          <a:prstGeom prst="rect">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None/>
              <a:tabLst/>
            </a:pPr>
            <a:r>
              <a:rPr kumimoji="0" lang="de-DE" sz="1600" b="1" i="0" u="none" strike="noStrike" cap="none" normalizeH="0" baseline="0" dirty="0" smtClean="0">
                <a:ln>
                  <a:noFill/>
                </a:ln>
                <a:solidFill>
                  <a:schemeClr val="tx1"/>
                </a:solidFill>
                <a:effectLst/>
                <a:latin typeface="Arial" charset="0"/>
              </a:rPr>
              <a:t>DQR</a:t>
            </a:r>
            <a:br>
              <a:rPr kumimoji="0" lang="de-DE" sz="1600" b="1" i="0" u="none" strike="noStrike" cap="none" normalizeH="0" baseline="0" dirty="0" smtClean="0">
                <a:ln>
                  <a:noFill/>
                </a:ln>
                <a:solidFill>
                  <a:schemeClr val="tx1"/>
                </a:solidFill>
                <a:effectLst/>
                <a:latin typeface="Arial" charset="0"/>
              </a:rPr>
            </a:br>
            <a:r>
              <a:rPr kumimoji="0" lang="de-DE" sz="1600" b="1" i="0" u="none" strike="noStrike" cap="none" normalizeH="0" baseline="0" dirty="0" smtClean="0">
                <a:ln>
                  <a:noFill/>
                </a:ln>
                <a:solidFill>
                  <a:schemeClr val="tx1"/>
                </a:solidFill>
                <a:effectLst/>
                <a:latin typeface="Arial" charset="0"/>
              </a:rPr>
              <a:t>Niveau</a:t>
            </a:r>
          </a:p>
        </p:txBody>
      </p:sp>
      <p:sp>
        <p:nvSpPr>
          <p:cNvPr id="49" name="Textfeld 48"/>
          <p:cNvSpPr txBox="1"/>
          <p:nvPr/>
        </p:nvSpPr>
        <p:spPr>
          <a:xfrm rot="16200000">
            <a:off x="21731" y="4735887"/>
            <a:ext cx="1512168" cy="338554"/>
          </a:xfrm>
          <a:prstGeom prst="rect">
            <a:avLst/>
          </a:prstGeom>
          <a:noFill/>
          <a:ln>
            <a:noFill/>
          </a:ln>
        </p:spPr>
        <p:txBody>
          <a:bodyPr wrap="square" rtlCol="0">
            <a:spAutoFit/>
          </a:bodyPr>
          <a:lstStyle/>
          <a:p>
            <a:pPr algn="ctr">
              <a:buNone/>
            </a:pPr>
            <a:r>
              <a:rPr lang="de-DE" sz="1600" b="1" dirty="0" smtClean="0">
                <a:solidFill>
                  <a:schemeClr val="bg1">
                    <a:lumMod val="65000"/>
                  </a:schemeClr>
                </a:solidFill>
              </a:rPr>
              <a:t>Beispiele</a:t>
            </a:r>
          </a:p>
        </p:txBody>
      </p:sp>
      <p:grpSp>
        <p:nvGrpSpPr>
          <p:cNvPr id="17" name="Gruppieren 16"/>
          <p:cNvGrpSpPr/>
          <p:nvPr/>
        </p:nvGrpSpPr>
        <p:grpSpPr>
          <a:xfrm>
            <a:off x="954177" y="2924944"/>
            <a:ext cx="6930794" cy="441727"/>
            <a:chOff x="954177" y="3318395"/>
            <a:chExt cx="6930794" cy="441727"/>
          </a:xfrm>
          <a:effectLst>
            <a:outerShdw blurRad="50800" dist="38100" dir="2700000" algn="tl" rotWithShape="0">
              <a:prstClr val="black">
                <a:alpha val="40000"/>
              </a:prstClr>
            </a:outerShdw>
          </a:effectLst>
        </p:grpSpPr>
        <p:sp>
          <p:nvSpPr>
            <p:cNvPr id="18" name="Rechteck 17"/>
            <p:cNvSpPr/>
            <p:nvPr/>
          </p:nvSpPr>
          <p:spPr bwMode="auto">
            <a:xfrm>
              <a:off x="954177" y="3318395"/>
              <a:ext cx="6930794" cy="432048"/>
            </a:xfrm>
            <a:prstGeom prst="rect">
              <a:avLst/>
            </a:prstGeom>
            <a:solidFill>
              <a:schemeClr val="accent3">
                <a:lumMod val="60000"/>
                <a:lumOff val="40000"/>
              </a:schemeClr>
            </a:solidFill>
            <a:ln w="9525" cap="flat" cmpd="sng" algn="ctr">
              <a:solidFill>
                <a:schemeClr val="bg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19" name="Textfeld 18"/>
            <p:cNvSpPr txBox="1"/>
            <p:nvPr/>
          </p:nvSpPr>
          <p:spPr>
            <a:xfrm>
              <a:off x="2051720" y="3360012"/>
              <a:ext cx="5472608" cy="400110"/>
            </a:xfrm>
            <a:prstGeom prst="rect">
              <a:avLst/>
            </a:prstGeom>
            <a:noFill/>
            <a:ln>
              <a:noFill/>
            </a:ln>
          </p:spPr>
          <p:txBody>
            <a:bodyPr wrap="square" rtlCol="0">
              <a:spAutoFit/>
            </a:bodyPr>
            <a:lstStyle/>
            <a:p>
              <a:pPr>
                <a:buNone/>
              </a:pPr>
              <a:r>
                <a:rPr lang="de-DE" sz="2000" b="1" dirty="0" smtClean="0"/>
                <a:t>Drittes </a:t>
              </a:r>
              <a:r>
                <a:rPr lang="de-DE" sz="2000" b="1" dirty="0"/>
                <a:t>berufliches Fortbildungsniveau</a:t>
              </a:r>
            </a:p>
          </p:txBody>
        </p:sp>
      </p:grpSp>
      <p:sp>
        <p:nvSpPr>
          <p:cNvPr id="38" name="Rechteckige Legende 37"/>
          <p:cNvSpPr/>
          <p:nvPr/>
        </p:nvSpPr>
        <p:spPr bwMode="auto">
          <a:xfrm>
            <a:off x="179512" y="1196752"/>
            <a:ext cx="5688632" cy="1584176"/>
          </a:xfrm>
          <a:prstGeom prst="wedgeRectCallout">
            <a:avLst>
              <a:gd name="adj1" fmla="val -21606"/>
              <a:gd name="adj2" fmla="val 64191"/>
            </a:avLst>
          </a:prstGeom>
          <a:solidFill>
            <a:schemeClr val="bg1"/>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0" tIns="0" rIns="0" bIns="0" numCol="1" rtlCol="0" anchor="t" anchorCtr="0" compatLnSpc="1">
            <a:prstTxWarp prst="textNoShape">
              <a:avLst/>
            </a:prstTxWarp>
          </a:bodyPr>
          <a:lstStyle/>
          <a:p>
            <a:pPr marL="82550">
              <a:buNone/>
            </a:pPr>
            <a:r>
              <a:rPr lang="de-DE" sz="1400" dirty="0"/>
              <a:t>Qualifikationen dieses Niveaus erweitern die Kompetenzen des zweiten Fortbildungsniveaus und beziehen Kompetenzen mit ein, die zur verantwortlichen Führung von Organisationen oder zur Bearbeitung von neuen komplexen Aufgaben- und Problemstellungen notwendig sind. Sie umfassen die Entwicklung von Verfahren und Produkten und die damit verbundene Personalführung. Die Anforderungen sind durch häufige und unvorhersehbare Veränderungen gekennzeichnet. </a:t>
            </a:r>
          </a:p>
        </p:txBody>
      </p:sp>
      <p:sp>
        <p:nvSpPr>
          <p:cNvPr id="20" name="Rechteckige Legende 19"/>
          <p:cNvSpPr/>
          <p:nvPr/>
        </p:nvSpPr>
        <p:spPr bwMode="auto">
          <a:xfrm>
            <a:off x="6216309" y="5733256"/>
            <a:ext cx="2736304" cy="504000"/>
          </a:xfrm>
          <a:prstGeom prst="wedgeRectCallout">
            <a:avLst>
              <a:gd name="adj1" fmla="val 8639"/>
              <a:gd name="adj2" fmla="val -87607"/>
            </a:avLst>
          </a:prstGeom>
          <a:solidFill>
            <a:schemeClr val="bg1"/>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0" tIns="0" rIns="0" bIns="0" numCol="1" rtlCol="0" anchor="t" anchorCtr="0" compatLnSpc="1">
            <a:prstTxWarp prst="textNoShape">
              <a:avLst/>
            </a:prstTxWarp>
          </a:bodyPr>
          <a:lstStyle/>
          <a:p>
            <a:pPr marL="82550" algn="ctr">
              <a:buNone/>
            </a:pPr>
            <a:r>
              <a:rPr lang="de-DE" sz="1400" dirty="0"/>
              <a:t>Qualifizierungsangebote unter: </a:t>
            </a:r>
            <a:r>
              <a:rPr lang="de-DE" sz="1400" dirty="0" smtClean="0"/>
              <a:t/>
            </a:r>
            <a:br>
              <a:rPr lang="de-DE" sz="1400" dirty="0" smtClean="0"/>
            </a:br>
            <a:r>
              <a:rPr lang="de-DE" sz="1400" b="1" dirty="0" smtClean="0">
                <a:solidFill>
                  <a:schemeClr val="accent3"/>
                </a:solidFill>
              </a:rPr>
              <a:t>www.profi-bildung.de</a:t>
            </a:r>
            <a:endParaRPr lang="de-DE" sz="1400" b="1" dirty="0">
              <a:solidFill>
                <a:schemeClr val="accent3"/>
              </a:solidFill>
            </a:endParaRPr>
          </a:p>
        </p:txBody>
      </p:sp>
    </p:spTree>
    <p:extLst>
      <p:ext uri="{BB962C8B-B14F-4D97-AF65-F5344CB8AC3E}">
        <p14:creationId xmlns:p14="http://schemas.microsoft.com/office/powerpoint/2010/main" val="143820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37D64997-12B8-4B92-8586-39D430AF88F2}" type="slidenum">
              <a:rPr lang="de-DE" smtClean="0"/>
              <a:pPr/>
              <a:t>11</a:t>
            </a:fld>
            <a:endParaRPr lang="de-DE">
              <a:solidFill>
                <a:schemeClr val="tx1"/>
              </a:solidFill>
            </a:endParaRPr>
          </a:p>
        </p:txBody>
      </p:sp>
      <p:sp>
        <p:nvSpPr>
          <p:cNvPr id="7" name="Gefaltete Ecke 6"/>
          <p:cNvSpPr/>
          <p:nvPr/>
        </p:nvSpPr>
        <p:spPr bwMode="auto">
          <a:xfrm>
            <a:off x="251520" y="1565176"/>
            <a:ext cx="4752528" cy="3880048"/>
          </a:xfrm>
          <a:prstGeom prst="foldedCorner">
            <a:avLst>
              <a:gd name="adj" fmla="val 9129"/>
            </a:avLst>
          </a:prstGeom>
          <a:solidFill>
            <a:schemeClr val="bg1"/>
          </a:solidFill>
          <a:ln w="9525" cap="flat" cmpd="sng" algn="ctr">
            <a:solidFill>
              <a:schemeClr val="bg1">
                <a:lumMod val="50000"/>
              </a:schemeClr>
            </a:solidFill>
            <a:prstDash val="solid"/>
            <a:round/>
            <a:headEnd type="none" w="med" len="med"/>
            <a:tailEnd type="none" w="med" len="med"/>
          </a:ln>
          <a:effectLst>
            <a:outerShdw dist="35921" dir="2700000" algn="ctr" rotWithShape="0">
              <a:schemeClr val="bg2"/>
            </a:outerShdw>
          </a:effectLst>
          <a:extLst/>
        </p:spPr>
        <p:txBody>
          <a:bodyPr vert="horz" wrap="square" lIns="0" tIns="0" rIns="0" bIns="0" numCol="1" rtlCol="0" anchor="b" anchorCtr="0" compatLnSpc="1">
            <a:prstTxWarp prst="textNoShape">
              <a:avLst/>
            </a:prstTxWarp>
          </a:bodyPr>
          <a:lstStyle/>
          <a:p>
            <a:pPr marL="82550">
              <a:buNone/>
            </a:pPr>
            <a:endParaRPr lang="de-DE" sz="1600" dirty="0"/>
          </a:p>
        </p:txBody>
      </p:sp>
      <p:sp>
        <p:nvSpPr>
          <p:cNvPr id="14" name="Titel 1"/>
          <p:cNvSpPr txBox="1">
            <a:spLocks/>
          </p:cNvSpPr>
          <p:nvPr/>
        </p:nvSpPr>
        <p:spPr bwMode="auto">
          <a:xfrm>
            <a:off x="403920" y="1565176"/>
            <a:ext cx="720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lgn="l" rtl="0" eaLnBrk="1" fontAlgn="base" hangingPunct="1">
              <a:lnSpc>
                <a:spcPts val="2600"/>
              </a:lnSpc>
              <a:spcBef>
                <a:spcPct val="0"/>
              </a:spcBef>
              <a:spcAft>
                <a:spcPct val="0"/>
              </a:spcAft>
              <a:defRPr sz="2400" b="1">
                <a:solidFill>
                  <a:srgbClr val="FF0000"/>
                </a:solidFill>
                <a:latin typeface="+mj-lt"/>
                <a:ea typeface="+mj-ea"/>
                <a:cs typeface="+mj-cs"/>
              </a:defRPr>
            </a:lvl1pPr>
            <a:lvl2pPr algn="l" rtl="0" eaLnBrk="1" fontAlgn="base" hangingPunct="1">
              <a:lnSpc>
                <a:spcPts val="2600"/>
              </a:lnSpc>
              <a:spcBef>
                <a:spcPct val="0"/>
              </a:spcBef>
              <a:spcAft>
                <a:spcPct val="0"/>
              </a:spcAft>
              <a:defRPr sz="2400" b="1">
                <a:solidFill>
                  <a:srgbClr val="FF0000"/>
                </a:solidFill>
                <a:latin typeface="Arial" charset="0"/>
              </a:defRPr>
            </a:lvl2pPr>
            <a:lvl3pPr algn="l" rtl="0" eaLnBrk="1" fontAlgn="base" hangingPunct="1">
              <a:lnSpc>
                <a:spcPts val="2600"/>
              </a:lnSpc>
              <a:spcBef>
                <a:spcPct val="0"/>
              </a:spcBef>
              <a:spcAft>
                <a:spcPct val="0"/>
              </a:spcAft>
              <a:defRPr sz="2400" b="1">
                <a:solidFill>
                  <a:srgbClr val="FF0000"/>
                </a:solidFill>
                <a:latin typeface="Arial" charset="0"/>
              </a:defRPr>
            </a:lvl3pPr>
            <a:lvl4pPr algn="l" rtl="0" eaLnBrk="1" fontAlgn="base" hangingPunct="1">
              <a:lnSpc>
                <a:spcPts val="2600"/>
              </a:lnSpc>
              <a:spcBef>
                <a:spcPct val="0"/>
              </a:spcBef>
              <a:spcAft>
                <a:spcPct val="0"/>
              </a:spcAft>
              <a:defRPr sz="2400" b="1">
                <a:solidFill>
                  <a:srgbClr val="FF0000"/>
                </a:solidFill>
                <a:latin typeface="Arial" charset="0"/>
              </a:defRPr>
            </a:lvl4pPr>
            <a:lvl5pPr algn="l" rtl="0" eaLnBrk="1" fontAlgn="base" hangingPunct="1">
              <a:lnSpc>
                <a:spcPts val="2600"/>
              </a:lnSpc>
              <a:spcBef>
                <a:spcPct val="0"/>
              </a:spcBef>
              <a:spcAft>
                <a:spcPct val="0"/>
              </a:spcAft>
              <a:defRPr sz="2400" b="1">
                <a:solidFill>
                  <a:srgbClr val="FF0000"/>
                </a:solidFill>
                <a:latin typeface="Arial" charset="0"/>
              </a:defRPr>
            </a:lvl5pPr>
            <a:lvl6pPr marL="457200" algn="l" rtl="0" eaLnBrk="1" fontAlgn="base" hangingPunct="1">
              <a:lnSpc>
                <a:spcPts val="2600"/>
              </a:lnSpc>
              <a:spcBef>
                <a:spcPct val="0"/>
              </a:spcBef>
              <a:spcAft>
                <a:spcPct val="0"/>
              </a:spcAft>
              <a:defRPr sz="2400" b="1">
                <a:solidFill>
                  <a:srgbClr val="FF0000"/>
                </a:solidFill>
                <a:latin typeface="Arial" charset="0"/>
              </a:defRPr>
            </a:lvl6pPr>
            <a:lvl7pPr marL="914400" algn="l" rtl="0" eaLnBrk="1" fontAlgn="base" hangingPunct="1">
              <a:lnSpc>
                <a:spcPts val="2600"/>
              </a:lnSpc>
              <a:spcBef>
                <a:spcPct val="0"/>
              </a:spcBef>
              <a:spcAft>
                <a:spcPct val="0"/>
              </a:spcAft>
              <a:defRPr sz="2400" b="1">
                <a:solidFill>
                  <a:srgbClr val="FF0000"/>
                </a:solidFill>
                <a:latin typeface="Arial" charset="0"/>
              </a:defRPr>
            </a:lvl7pPr>
            <a:lvl8pPr marL="1371600" algn="l" rtl="0" eaLnBrk="1" fontAlgn="base" hangingPunct="1">
              <a:lnSpc>
                <a:spcPts val="2600"/>
              </a:lnSpc>
              <a:spcBef>
                <a:spcPct val="0"/>
              </a:spcBef>
              <a:spcAft>
                <a:spcPct val="0"/>
              </a:spcAft>
              <a:defRPr sz="2400" b="1">
                <a:solidFill>
                  <a:srgbClr val="FF0000"/>
                </a:solidFill>
                <a:latin typeface="Arial" charset="0"/>
              </a:defRPr>
            </a:lvl8pPr>
            <a:lvl9pPr marL="1828800" algn="l" rtl="0" eaLnBrk="1" fontAlgn="base" hangingPunct="1">
              <a:lnSpc>
                <a:spcPts val="2600"/>
              </a:lnSpc>
              <a:spcBef>
                <a:spcPct val="0"/>
              </a:spcBef>
              <a:spcAft>
                <a:spcPct val="0"/>
              </a:spcAft>
              <a:defRPr sz="2400" b="1">
                <a:solidFill>
                  <a:srgbClr val="FF0000"/>
                </a:solidFill>
                <a:latin typeface="Arial" charset="0"/>
              </a:defRPr>
            </a:lvl9pPr>
          </a:lstStyle>
          <a:p>
            <a:pPr>
              <a:buFontTx/>
              <a:buNone/>
            </a:pPr>
            <a:r>
              <a:rPr lang="de-DE" kern="0" dirty="0" smtClean="0"/>
              <a:t>Weitere Infos unter:</a:t>
            </a:r>
            <a:endParaRPr lang="de-DE" kern="0" dirty="0"/>
          </a:p>
        </p:txBody>
      </p:sp>
      <p:sp>
        <p:nvSpPr>
          <p:cNvPr id="11" name="Textplatzhalter 4"/>
          <p:cNvSpPr>
            <a:spLocks noGrp="1"/>
          </p:cNvSpPr>
          <p:nvPr>
            <p:ph type="body" sz="quarter" idx="12"/>
          </p:nvPr>
        </p:nvSpPr>
        <p:spPr>
          <a:xfrm>
            <a:off x="403920" y="2276872"/>
            <a:ext cx="8740080" cy="27363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a:lnSpc>
                <a:spcPct val="100000"/>
              </a:lnSpc>
            </a:pPr>
            <a:r>
              <a:rPr lang="de-DE" b="0" dirty="0"/>
              <a:t>Spezielle Mitgliedsberatung: </a:t>
            </a:r>
            <a:r>
              <a:rPr lang="de-DE" b="0" dirty="0" smtClean="0"/>
              <a:t/>
            </a:r>
            <a:br>
              <a:rPr lang="de-DE" b="0" dirty="0" smtClean="0"/>
            </a:br>
            <a:r>
              <a:rPr lang="de-DE" b="0" dirty="0" smtClean="0"/>
              <a:t>www.wap.igmetall.de</a:t>
            </a:r>
            <a:endParaRPr lang="de-DE" b="0" dirty="0"/>
          </a:p>
          <a:p>
            <a:pPr>
              <a:lnSpc>
                <a:spcPct val="100000"/>
              </a:lnSpc>
            </a:pPr>
            <a:r>
              <a:rPr lang="de-DE" b="0" dirty="0"/>
              <a:t>Alle Bildungsabschlüsse: </a:t>
            </a:r>
            <a:r>
              <a:rPr lang="de-DE" b="0" dirty="0" smtClean="0"/>
              <a:t/>
            </a:r>
            <a:br>
              <a:rPr lang="de-DE" b="0" dirty="0" smtClean="0"/>
            </a:br>
            <a:r>
              <a:rPr lang="de-DE" b="0" dirty="0" smtClean="0"/>
              <a:t>www.bibb.de</a:t>
            </a:r>
            <a:endParaRPr lang="de-DE" b="0" dirty="0"/>
          </a:p>
          <a:p>
            <a:pPr>
              <a:lnSpc>
                <a:spcPct val="100000"/>
              </a:lnSpc>
            </a:pPr>
            <a:r>
              <a:rPr lang="de-DE" b="0" dirty="0"/>
              <a:t>In Arbeit: </a:t>
            </a:r>
            <a:r>
              <a:rPr lang="de-DE" b="0" dirty="0" smtClean="0"/>
              <a:t/>
            </a:r>
            <a:br>
              <a:rPr lang="de-DE" b="0" dirty="0" smtClean="0"/>
            </a:br>
            <a:r>
              <a:rPr lang="de-DE" b="0" dirty="0" smtClean="0"/>
              <a:t>www.jobnavigator.org</a:t>
            </a:r>
            <a:endParaRPr lang="de-DE" b="0" dirty="0"/>
          </a:p>
          <a:p>
            <a:pPr>
              <a:lnSpc>
                <a:spcPct val="100000"/>
              </a:lnSpc>
            </a:pPr>
            <a:r>
              <a:rPr lang="de-DE" b="0" dirty="0" smtClean="0"/>
              <a:t>Rahmenlehrpläne </a:t>
            </a:r>
            <a:r>
              <a:rPr lang="de-DE" b="0" dirty="0"/>
              <a:t>und Musterprüfungen: </a:t>
            </a:r>
            <a:r>
              <a:rPr lang="de-DE" b="0" dirty="0" smtClean="0"/>
              <a:t>                                                         http</a:t>
            </a:r>
            <a:r>
              <a:rPr lang="de-DE" b="0" dirty="0"/>
              <a:t>://</a:t>
            </a:r>
            <a:r>
              <a:rPr lang="de-DE" b="0" dirty="0" smtClean="0"/>
              <a:t>www.dihk-bildungs-gmbh-shop.de/</a:t>
            </a:r>
            <a:br>
              <a:rPr lang="de-DE" b="0" dirty="0" smtClean="0"/>
            </a:br>
            <a:r>
              <a:rPr lang="de-DE" b="0" dirty="0" err="1" smtClean="0"/>
              <a:t>sortiment</a:t>
            </a:r>
            <a:r>
              <a:rPr lang="de-DE" b="0" dirty="0" smtClean="0"/>
              <a:t>/aufstieg-mit-system.html</a:t>
            </a:r>
            <a:endParaRPr lang="de-DE" b="0" dirty="0"/>
          </a:p>
        </p:txBody>
      </p:sp>
    </p:spTree>
    <p:extLst>
      <p:ext uri="{BB962C8B-B14F-4D97-AF65-F5344CB8AC3E}">
        <p14:creationId xmlns:p14="http://schemas.microsoft.com/office/powerpoint/2010/main" val="146075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37D64997-12B8-4B92-8586-39D430AF88F2}" type="slidenum">
              <a:rPr lang="de-DE" smtClean="0"/>
              <a:pPr/>
              <a:t>12</a:t>
            </a:fld>
            <a:endParaRPr lang="de-DE">
              <a:solidFill>
                <a:schemeClr val="tx1"/>
              </a:solidFill>
            </a:endParaRPr>
          </a:p>
        </p:txBody>
      </p:sp>
      <p:sp>
        <p:nvSpPr>
          <p:cNvPr id="14" name="Titel 1"/>
          <p:cNvSpPr>
            <a:spLocks noGrp="1"/>
          </p:cNvSpPr>
          <p:nvPr>
            <p:ph type="title"/>
          </p:nvPr>
        </p:nvSpPr>
        <p:spPr>
          <a:xfrm>
            <a:off x="251520" y="1412776"/>
            <a:ext cx="7200000" cy="540000"/>
          </a:xfrm>
        </p:spPr>
        <p:txBody>
          <a:bodyPr/>
          <a:lstStyle/>
          <a:p>
            <a:r>
              <a:rPr lang="de-DE" dirty="0" smtClean="0"/>
              <a:t>Die richtige Hochschule auswählen:</a:t>
            </a:r>
            <a:endParaRPr lang="de-DE" dirty="0"/>
          </a:p>
        </p:txBody>
      </p:sp>
      <p:graphicFrame>
        <p:nvGraphicFramePr>
          <p:cNvPr id="5" name="Tabelle 4"/>
          <p:cNvGraphicFramePr>
            <a:graphicFrameLocks noGrp="1"/>
          </p:cNvGraphicFramePr>
          <p:nvPr>
            <p:extLst>
              <p:ext uri="{D42A27DB-BD31-4B8C-83A1-F6EECF244321}">
                <p14:modId xmlns:p14="http://schemas.microsoft.com/office/powerpoint/2010/main" val="2029118168"/>
              </p:ext>
            </p:extLst>
          </p:nvPr>
        </p:nvGraphicFramePr>
        <p:xfrm>
          <a:off x="2015716" y="2780928"/>
          <a:ext cx="5112568" cy="2448272"/>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2556284"/>
                <a:gridCol w="2556284"/>
              </a:tblGrid>
              <a:tr h="811927">
                <a:tc>
                  <a:txBody>
                    <a:bodyPr/>
                    <a:lstStyle/>
                    <a:p>
                      <a:pPr marL="82550" indent="0" algn="ctr" fontAlgn="ctr"/>
                      <a:r>
                        <a:rPr lang="de-DE" sz="2000" u="none" strike="noStrike" dirty="0">
                          <a:effectLst/>
                        </a:rPr>
                        <a:t>Universitäten</a:t>
                      </a:r>
                      <a:endParaRPr lang="de-DE" sz="2000" b="0" i="0" u="none" strike="noStrike" dirty="0">
                        <a:solidFill>
                          <a:srgbClr val="000000"/>
                        </a:solidFill>
                        <a:effectLst/>
                        <a:latin typeface="Arial"/>
                      </a:endParaRPr>
                    </a:p>
                  </a:txBody>
                  <a:tcPr marL="9525" marR="9525" marT="9525"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de-DE" sz="2000" u="none" strike="noStrike" dirty="0">
                          <a:effectLst/>
                        </a:rPr>
                        <a:t>Bachelor &amp; Master,  Promotionsrecht</a:t>
                      </a:r>
                      <a:endParaRPr lang="de-DE" sz="2000" b="0" i="0" u="none" strike="noStrike" dirty="0">
                        <a:solidFill>
                          <a:srgbClr val="000000"/>
                        </a:solidFill>
                        <a:effectLst/>
                        <a:latin typeface="Arial"/>
                      </a:endParaRPr>
                    </a:p>
                  </a:txBody>
                  <a:tcPr marL="9525" marR="9525" marT="9525"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1">
                        <a:lumMod val="75000"/>
                      </a:schemeClr>
                    </a:solidFill>
                  </a:tcPr>
                </a:tc>
              </a:tr>
              <a:tr h="412209">
                <a:tc>
                  <a:txBody>
                    <a:bodyPr/>
                    <a:lstStyle/>
                    <a:p>
                      <a:pPr marL="0" indent="82550" algn="ctr" fontAlgn="ctr"/>
                      <a:r>
                        <a:rPr lang="de-DE" sz="2000" u="none" strike="noStrike" kern="1200" dirty="0">
                          <a:solidFill>
                            <a:schemeClr val="dk1"/>
                          </a:solidFill>
                          <a:effectLst/>
                          <a:latin typeface="+mn-lt"/>
                          <a:ea typeface="+mn-ea"/>
                          <a:cs typeface="+mn-cs"/>
                        </a:rPr>
                        <a:t>Fachhochschulen</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de-DE" sz="2000" u="none" strike="noStrike" dirty="0">
                          <a:effectLst/>
                        </a:rPr>
                        <a:t>Bachelor &amp; Master</a:t>
                      </a:r>
                      <a:endParaRPr lang="de-DE" sz="2000" b="0" i="0" u="none" strike="noStrike" dirty="0">
                        <a:solidFill>
                          <a:srgbClr val="000000"/>
                        </a:solidFill>
                        <a:effectLst/>
                        <a:latin typeface="Arial"/>
                      </a:endParaRP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r h="811927">
                <a:tc>
                  <a:txBody>
                    <a:bodyPr/>
                    <a:lstStyle/>
                    <a:p>
                      <a:pPr marL="82550" indent="0" algn="ctr" fontAlgn="ctr"/>
                      <a:r>
                        <a:rPr lang="de-DE" sz="2000" u="none" strike="noStrike" kern="1200" dirty="0">
                          <a:solidFill>
                            <a:schemeClr val="dk1"/>
                          </a:solidFill>
                          <a:effectLst/>
                          <a:latin typeface="+mn-lt"/>
                          <a:ea typeface="+mn-ea"/>
                          <a:cs typeface="+mn-cs"/>
                        </a:rPr>
                        <a:t>Berufsakademien / duale Hochschulen</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de-DE" sz="2000" u="none" strike="noStrike" dirty="0">
                          <a:effectLst/>
                        </a:rPr>
                        <a:t>Bachelor</a:t>
                      </a:r>
                      <a:endParaRPr lang="de-DE" sz="2000" b="0" i="0" u="none" strike="noStrike" dirty="0">
                        <a:solidFill>
                          <a:srgbClr val="000000"/>
                        </a:solidFill>
                        <a:effectLst/>
                        <a:latin typeface="Arial"/>
                      </a:endParaRP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r>
              <a:tr h="412209">
                <a:tc>
                  <a:txBody>
                    <a:bodyPr/>
                    <a:lstStyle/>
                    <a:p>
                      <a:pPr marL="82550" indent="0" algn="ctr" fontAlgn="b"/>
                      <a:r>
                        <a:rPr lang="de-DE" sz="2000" u="none" strike="noStrike" kern="1200" dirty="0">
                          <a:solidFill>
                            <a:schemeClr val="dk1"/>
                          </a:solidFill>
                          <a:effectLst/>
                          <a:latin typeface="+mn-lt"/>
                          <a:ea typeface="+mn-ea"/>
                          <a:cs typeface="+mn-cs"/>
                        </a:rPr>
                        <a:t>Fernuniversitäten</a:t>
                      </a:r>
                    </a:p>
                  </a:txBody>
                  <a:tcPr marL="9525" marR="9525" marT="9525"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marL="82550" indent="0" algn="ctr" fontAlgn="b"/>
                      <a:r>
                        <a:rPr lang="de-DE" sz="2000" u="none" strike="noStrike" dirty="0">
                          <a:effectLst/>
                        </a:rPr>
                        <a:t>Bachelor &amp; Master</a:t>
                      </a:r>
                      <a:endParaRPr lang="de-DE" sz="2000" b="0" i="0" u="none" strike="noStrike" dirty="0">
                        <a:solidFill>
                          <a:srgbClr val="000000"/>
                        </a:solidFill>
                        <a:effectLst/>
                        <a:latin typeface="Arial"/>
                      </a:endParaRPr>
                    </a:p>
                  </a:txBody>
                  <a:tcPr marL="9525" marR="9525" marT="9525"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lumMod val="85000"/>
                      </a:schemeClr>
                    </a:solidFill>
                  </a:tcPr>
                </a:tc>
              </a:tr>
            </a:tbl>
          </a:graphicData>
        </a:graphic>
      </p:graphicFrame>
    </p:spTree>
    <p:extLst>
      <p:ext uri="{BB962C8B-B14F-4D97-AF65-F5344CB8AC3E}">
        <p14:creationId xmlns:p14="http://schemas.microsoft.com/office/powerpoint/2010/main" val="3115603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37D64997-12B8-4B92-8586-39D430AF88F2}" type="slidenum">
              <a:rPr lang="de-DE" smtClean="0"/>
              <a:pPr/>
              <a:t>13</a:t>
            </a:fld>
            <a:endParaRPr lang="de-DE">
              <a:solidFill>
                <a:schemeClr val="tx1"/>
              </a:solidFill>
            </a:endParaRPr>
          </a:p>
        </p:txBody>
      </p:sp>
      <p:sp>
        <p:nvSpPr>
          <p:cNvPr id="5" name="Textplatzhalter 4"/>
          <p:cNvSpPr>
            <a:spLocks noGrp="1"/>
          </p:cNvSpPr>
          <p:nvPr>
            <p:ph type="body" sz="quarter" idx="12"/>
          </p:nvPr>
        </p:nvSpPr>
        <p:spPr>
          <a:xfrm>
            <a:off x="403920" y="2132856"/>
            <a:ext cx="6989958" cy="864096"/>
          </a:xfrm>
        </p:spPr>
        <p:txBody>
          <a:bodyPr/>
          <a:lstStyle/>
          <a:p>
            <a:r>
              <a:rPr lang="de-DE" dirty="0"/>
              <a:t>e</a:t>
            </a:r>
            <a:r>
              <a:rPr lang="de-DE" dirty="0" smtClean="0"/>
              <a:t>igene Interessen und Fähigkeiten</a:t>
            </a:r>
          </a:p>
          <a:p>
            <a:r>
              <a:rPr lang="de-DE" dirty="0" smtClean="0"/>
              <a:t>Online-Tests, Beratungsstellen</a:t>
            </a:r>
          </a:p>
        </p:txBody>
      </p:sp>
      <p:sp>
        <p:nvSpPr>
          <p:cNvPr id="10" name="Textplatzhalter 4"/>
          <p:cNvSpPr txBox="1">
            <a:spLocks/>
          </p:cNvSpPr>
          <p:nvPr/>
        </p:nvSpPr>
        <p:spPr bwMode="auto">
          <a:xfrm>
            <a:off x="390726" y="4005064"/>
            <a:ext cx="6989958"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54000" indent="-254000" algn="l" rtl="0" eaLnBrk="1" fontAlgn="base" hangingPunct="1">
              <a:lnSpc>
                <a:spcPts val="2200"/>
              </a:lnSpc>
              <a:spcBef>
                <a:spcPts val="1400"/>
              </a:spcBef>
              <a:spcAft>
                <a:spcPct val="0"/>
              </a:spcAft>
              <a:buSzPct val="120000"/>
              <a:buFont typeface="Times" charset="0"/>
              <a:buBlip>
                <a:blip r:embed="rId2"/>
              </a:buBlip>
              <a:defRPr b="1">
                <a:solidFill>
                  <a:schemeClr val="tx1"/>
                </a:solidFill>
                <a:latin typeface="+mn-lt"/>
                <a:ea typeface="+mn-ea"/>
                <a:cs typeface="+mn-cs"/>
              </a:defRPr>
            </a:lvl1pPr>
            <a:lvl2pPr marL="584200" indent="-139700" algn="l" rtl="0" eaLnBrk="1" fontAlgn="base" hangingPunct="1">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1" fontAlgn="base" hangingPunct="1">
              <a:lnSpc>
                <a:spcPts val="1400"/>
              </a:lnSpc>
              <a:spcBef>
                <a:spcPts val="600"/>
              </a:spcBef>
              <a:spcAft>
                <a:spcPct val="0"/>
              </a:spcAft>
              <a:buClr>
                <a:schemeClr val="bg2"/>
              </a:buClr>
              <a:buFont typeface="Wingdings" charset="2"/>
              <a:buChar char="§"/>
              <a:defRPr sz="1200">
                <a:solidFill>
                  <a:schemeClr val="tx1"/>
                </a:solidFill>
                <a:latin typeface="+mn-lt"/>
              </a:defRPr>
            </a:lvl3pPr>
            <a:lvl4pPr marL="1311275" indent="-228600" algn="l" rtl="0" eaLnBrk="1" fontAlgn="base" hangingPunct="1">
              <a:spcBef>
                <a:spcPct val="20000"/>
              </a:spcBef>
              <a:spcAft>
                <a:spcPct val="0"/>
              </a:spcAft>
              <a:defRPr sz="2000">
                <a:solidFill>
                  <a:schemeClr val="tx1"/>
                </a:solidFill>
                <a:latin typeface="+mn-lt"/>
              </a:defRPr>
            </a:lvl4pPr>
            <a:lvl5pPr marL="1808163" indent="-306388" algn="l" rtl="0" eaLnBrk="1" fontAlgn="base" hangingPunct="1">
              <a:spcBef>
                <a:spcPct val="20000"/>
              </a:spcBef>
              <a:spcAft>
                <a:spcPct val="0"/>
              </a:spcAft>
              <a:defRPr sz="2000">
                <a:solidFill>
                  <a:schemeClr val="tx1"/>
                </a:solidFill>
                <a:latin typeface="Times" charset="0"/>
              </a:defRPr>
            </a:lvl5pPr>
            <a:lvl6pPr marL="2265363" indent="-306388" algn="l" rtl="0" eaLnBrk="1" fontAlgn="base" hangingPunct="1">
              <a:spcBef>
                <a:spcPct val="20000"/>
              </a:spcBef>
              <a:spcAft>
                <a:spcPct val="0"/>
              </a:spcAft>
              <a:defRPr sz="2000">
                <a:solidFill>
                  <a:schemeClr val="tx1"/>
                </a:solidFill>
                <a:latin typeface="Times" charset="0"/>
              </a:defRPr>
            </a:lvl6pPr>
            <a:lvl7pPr marL="2722563" indent="-306388" algn="l" rtl="0" eaLnBrk="1" fontAlgn="base" hangingPunct="1">
              <a:spcBef>
                <a:spcPct val="20000"/>
              </a:spcBef>
              <a:spcAft>
                <a:spcPct val="0"/>
              </a:spcAft>
              <a:defRPr sz="2000">
                <a:solidFill>
                  <a:schemeClr val="tx1"/>
                </a:solidFill>
                <a:latin typeface="Times" charset="0"/>
              </a:defRPr>
            </a:lvl7pPr>
            <a:lvl8pPr marL="3179763" indent="-306388" algn="l" rtl="0" eaLnBrk="1" fontAlgn="base" hangingPunct="1">
              <a:spcBef>
                <a:spcPct val="20000"/>
              </a:spcBef>
              <a:spcAft>
                <a:spcPct val="0"/>
              </a:spcAft>
              <a:defRPr sz="2000">
                <a:solidFill>
                  <a:schemeClr val="tx1"/>
                </a:solidFill>
                <a:latin typeface="Times" charset="0"/>
              </a:defRPr>
            </a:lvl8pPr>
            <a:lvl9pPr marL="3636963" indent="-306388" algn="l" rtl="0" eaLnBrk="1" fontAlgn="base" hangingPunct="1">
              <a:spcBef>
                <a:spcPct val="20000"/>
              </a:spcBef>
              <a:spcAft>
                <a:spcPct val="0"/>
              </a:spcAft>
              <a:defRPr sz="2000">
                <a:solidFill>
                  <a:schemeClr val="tx1"/>
                </a:solidFill>
                <a:latin typeface="Times" charset="0"/>
              </a:defRPr>
            </a:lvl9pPr>
          </a:lstStyle>
          <a:p>
            <a:r>
              <a:rPr lang="de-DE" sz="1800" kern="0" dirty="0" smtClean="0"/>
              <a:t>Hochschulbildung ist Ländersache</a:t>
            </a:r>
          </a:p>
          <a:p>
            <a:r>
              <a:rPr lang="de-DE" sz="1800" kern="0" dirty="0"/>
              <a:t>k</a:t>
            </a:r>
            <a:r>
              <a:rPr lang="de-DE" sz="1800" kern="0" dirty="0" smtClean="0"/>
              <a:t>ann von Fach zu Fach, sowie von </a:t>
            </a:r>
            <a:br>
              <a:rPr lang="de-DE" sz="1800" kern="0" dirty="0" smtClean="0"/>
            </a:br>
            <a:r>
              <a:rPr lang="de-DE" sz="1800" kern="0" dirty="0" smtClean="0"/>
              <a:t>Hochschule zu Hochschule variieren</a:t>
            </a:r>
          </a:p>
        </p:txBody>
      </p:sp>
      <p:sp>
        <p:nvSpPr>
          <p:cNvPr id="14" name="Titel 1"/>
          <p:cNvSpPr txBox="1">
            <a:spLocks/>
          </p:cNvSpPr>
          <p:nvPr/>
        </p:nvSpPr>
        <p:spPr bwMode="auto">
          <a:xfrm>
            <a:off x="403920" y="1565176"/>
            <a:ext cx="720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lgn="l" rtl="0" eaLnBrk="1" fontAlgn="base" hangingPunct="1">
              <a:lnSpc>
                <a:spcPts val="2600"/>
              </a:lnSpc>
              <a:spcBef>
                <a:spcPct val="0"/>
              </a:spcBef>
              <a:spcAft>
                <a:spcPct val="0"/>
              </a:spcAft>
              <a:defRPr sz="2400" b="1">
                <a:solidFill>
                  <a:srgbClr val="FF0000"/>
                </a:solidFill>
                <a:latin typeface="+mj-lt"/>
                <a:ea typeface="+mj-ea"/>
                <a:cs typeface="+mj-cs"/>
              </a:defRPr>
            </a:lvl1pPr>
            <a:lvl2pPr algn="l" rtl="0" eaLnBrk="1" fontAlgn="base" hangingPunct="1">
              <a:lnSpc>
                <a:spcPts val="2600"/>
              </a:lnSpc>
              <a:spcBef>
                <a:spcPct val="0"/>
              </a:spcBef>
              <a:spcAft>
                <a:spcPct val="0"/>
              </a:spcAft>
              <a:defRPr sz="2400" b="1">
                <a:solidFill>
                  <a:srgbClr val="FF0000"/>
                </a:solidFill>
                <a:latin typeface="Arial" charset="0"/>
              </a:defRPr>
            </a:lvl2pPr>
            <a:lvl3pPr algn="l" rtl="0" eaLnBrk="1" fontAlgn="base" hangingPunct="1">
              <a:lnSpc>
                <a:spcPts val="2600"/>
              </a:lnSpc>
              <a:spcBef>
                <a:spcPct val="0"/>
              </a:spcBef>
              <a:spcAft>
                <a:spcPct val="0"/>
              </a:spcAft>
              <a:defRPr sz="2400" b="1">
                <a:solidFill>
                  <a:srgbClr val="FF0000"/>
                </a:solidFill>
                <a:latin typeface="Arial" charset="0"/>
              </a:defRPr>
            </a:lvl3pPr>
            <a:lvl4pPr algn="l" rtl="0" eaLnBrk="1" fontAlgn="base" hangingPunct="1">
              <a:lnSpc>
                <a:spcPts val="2600"/>
              </a:lnSpc>
              <a:spcBef>
                <a:spcPct val="0"/>
              </a:spcBef>
              <a:spcAft>
                <a:spcPct val="0"/>
              </a:spcAft>
              <a:defRPr sz="2400" b="1">
                <a:solidFill>
                  <a:srgbClr val="FF0000"/>
                </a:solidFill>
                <a:latin typeface="Arial" charset="0"/>
              </a:defRPr>
            </a:lvl4pPr>
            <a:lvl5pPr algn="l" rtl="0" eaLnBrk="1" fontAlgn="base" hangingPunct="1">
              <a:lnSpc>
                <a:spcPts val="2600"/>
              </a:lnSpc>
              <a:spcBef>
                <a:spcPct val="0"/>
              </a:spcBef>
              <a:spcAft>
                <a:spcPct val="0"/>
              </a:spcAft>
              <a:defRPr sz="2400" b="1">
                <a:solidFill>
                  <a:srgbClr val="FF0000"/>
                </a:solidFill>
                <a:latin typeface="Arial" charset="0"/>
              </a:defRPr>
            </a:lvl5pPr>
            <a:lvl6pPr marL="457200" algn="l" rtl="0" eaLnBrk="1" fontAlgn="base" hangingPunct="1">
              <a:lnSpc>
                <a:spcPts val="2600"/>
              </a:lnSpc>
              <a:spcBef>
                <a:spcPct val="0"/>
              </a:spcBef>
              <a:spcAft>
                <a:spcPct val="0"/>
              </a:spcAft>
              <a:defRPr sz="2400" b="1">
                <a:solidFill>
                  <a:srgbClr val="FF0000"/>
                </a:solidFill>
                <a:latin typeface="Arial" charset="0"/>
              </a:defRPr>
            </a:lvl6pPr>
            <a:lvl7pPr marL="914400" algn="l" rtl="0" eaLnBrk="1" fontAlgn="base" hangingPunct="1">
              <a:lnSpc>
                <a:spcPts val="2600"/>
              </a:lnSpc>
              <a:spcBef>
                <a:spcPct val="0"/>
              </a:spcBef>
              <a:spcAft>
                <a:spcPct val="0"/>
              </a:spcAft>
              <a:defRPr sz="2400" b="1">
                <a:solidFill>
                  <a:srgbClr val="FF0000"/>
                </a:solidFill>
                <a:latin typeface="Arial" charset="0"/>
              </a:defRPr>
            </a:lvl7pPr>
            <a:lvl8pPr marL="1371600" algn="l" rtl="0" eaLnBrk="1" fontAlgn="base" hangingPunct="1">
              <a:lnSpc>
                <a:spcPts val="2600"/>
              </a:lnSpc>
              <a:spcBef>
                <a:spcPct val="0"/>
              </a:spcBef>
              <a:spcAft>
                <a:spcPct val="0"/>
              </a:spcAft>
              <a:defRPr sz="2400" b="1">
                <a:solidFill>
                  <a:srgbClr val="FF0000"/>
                </a:solidFill>
                <a:latin typeface="Arial" charset="0"/>
              </a:defRPr>
            </a:lvl8pPr>
            <a:lvl9pPr marL="1828800" algn="l" rtl="0" eaLnBrk="1" fontAlgn="base" hangingPunct="1">
              <a:lnSpc>
                <a:spcPts val="2600"/>
              </a:lnSpc>
              <a:spcBef>
                <a:spcPct val="0"/>
              </a:spcBef>
              <a:spcAft>
                <a:spcPct val="0"/>
              </a:spcAft>
              <a:defRPr sz="2400" b="1">
                <a:solidFill>
                  <a:srgbClr val="FF0000"/>
                </a:solidFill>
                <a:latin typeface="Arial" charset="0"/>
              </a:defRPr>
            </a:lvl9pPr>
          </a:lstStyle>
          <a:p>
            <a:pPr>
              <a:buFontTx/>
              <a:buNone/>
            </a:pPr>
            <a:r>
              <a:rPr lang="de-DE" kern="0" dirty="0" smtClean="0"/>
              <a:t>Ein Studienfach wählen:</a:t>
            </a:r>
            <a:endParaRPr lang="de-DE" kern="0" dirty="0"/>
          </a:p>
        </p:txBody>
      </p:sp>
      <p:sp>
        <p:nvSpPr>
          <p:cNvPr id="17" name="Titel 1"/>
          <p:cNvSpPr txBox="1">
            <a:spLocks/>
          </p:cNvSpPr>
          <p:nvPr/>
        </p:nvSpPr>
        <p:spPr bwMode="auto">
          <a:xfrm>
            <a:off x="395536" y="3393056"/>
            <a:ext cx="720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lgn="l" rtl="0" eaLnBrk="1" fontAlgn="base" hangingPunct="1">
              <a:lnSpc>
                <a:spcPts val="2600"/>
              </a:lnSpc>
              <a:spcBef>
                <a:spcPct val="0"/>
              </a:spcBef>
              <a:spcAft>
                <a:spcPct val="0"/>
              </a:spcAft>
              <a:defRPr sz="2400" b="1">
                <a:solidFill>
                  <a:srgbClr val="FF0000"/>
                </a:solidFill>
                <a:latin typeface="+mj-lt"/>
                <a:ea typeface="+mj-ea"/>
                <a:cs typeface="+mj-cs"/>
              </a:defRPr>
            </a:lvl1pPr>
            <a:lvl2pPr algn="l" rtl="0" eaLnBrk="1" fontAlgn="base" hangingPunct="1">
              <a:lnSpc>
                <a:spcPts val="2600"/>
              </a:lnSpc>
              <a:spcBef>
                <a:spcPct val="0"/>
              </a:spcBef>
              <a:spcAft>
                <a:spcPct val="0"/>
              </a:spcAft>
              <a:defRPr sz="2400" b="1">
                <a:solidFill>
                  <a:srgbClr val="FF0000"/>
                </a:solidFill>
                <a:latin typeface="Arial" charset="0"/>
              </a:defRPr>
            </a:lvl2pPr>
            <a:lvl3pPr algn="l" rtl="0" eaLnBrk="1" fontAlgn="base" hangingPunct="1">
              <a:lnSpc>
                <a:spcPts val="2600"/>
              </a:lnSpc>
              <a:spcBef>
                <a:spcPct val="0"/>
              </a:spcBef>
              <a:spcAft>
                <a:spcPct val="0"/>
              </a:spcAft>
              <a:defRPr sz="2400" b="1">
                <a:solidFill>
                  <a:srgbClr val="FF0000"/>
                </a:solidFill>
                <a:latin typeface="Arial" charset="0"/>
              </a:defRPr>
            </a:lvl3pPr>
            <a:lvl4pPr algn="l" rtl="0" eaLnBrk="1" fontAlgn="base" hangingPunct="1">
              <a:lnSpc>
                <a:spcPts val="2600"/>
              </a:lnSpc>
              <a:spcBef>
                <a:spcPct val="0"/>
              </a:spcBef>
              <a:spcAft>
                <a:spcPct val="0"/>
              </a:spcAft>
              <a:defRPr sz="2400" b="1">
                <a:solidFill>
                  <a:srgbClr val="FF0000"/>
                </a:solidFill>
                <a:latin typeface="Arial" charset="0"/>
              </a:defRPr>
            </a:lvl4pPr>
            <a:lvl5pPr algn="l" rtl="0" eaLnBrk="1" fontAlgn="base" hangingPunct="1">
              <a:lnSpc>
                <a:spcPts val="2600"/>
              </a:lnSpc>
              <a:spcBef>
                <a:spcPct val="0"/>
              </a:spcBef>
              <a:spcAft>
                <a:spcPct val="0"/>
              </a:spcAft>
              <a:defRPr sz="2400" b="1">
                <a:solidFill>
                  <a:srgbClr val="FF0000"/>
                </a:solidFill>
                <a:latin typeface="Arial" charset="0"/>
              </a:defRPr>
            </a:lvl5pPr>
            <a:lvl6pPr marL="457200" algn="l" rtl="0" eaLnBrk="1" fontAlgn="base" hangingPunct="1">
              <a:lnSpc>
                <a:spcPts val="2600"/>
              </a:lnSpc>
              <a:spcBef>
                <a:spcPct val="0"/>
              </a:spcBef>
              <a:spcAft>
                <a:spcPct val="0"/>
              </a:spcAft>
              <a:defRPr sz="2400" b="1">
                <a:solidFill>
                  <a:srgbClr val="FF0000"/>
                </a:solidFill>
                <a:latin typeface="Arial" charset="0"/>
              </a:defRPr>
            </a:lvl6pPr>
            <a:lvl7pPr marL="914400" algn="l" rtl="0" eaLnBrk="1" fontAlgn="base" hangingPunct="1">
              <a:lnSpc>
                <a:spcPts val="2600"/>
              </a:lnSpc>
              <a:spcBef>
                <a:spcPct val="0"/>
              </a:spcBef>
              <a:spcAft>
                <a:spcPct val="0"/>
              </a:spcAft>
              <a:defRPr sz="2400" b="1">
                <a:solidFill>
                  <a:srgbClr val="FF0000"/>
                </a:solidFill>
                <a:latin typeface="Arial" charset="0"/>
              </a:defRPr>
            </a:lvl7pPr>
            <a:lvl8pPr marL="1371600" algn="l" rtl="0" eaLnBrk="1" fontAlgn="base" hangingPunct="1">
              <a:lnSpc>
                <a:spcPts val="2600"/>
              </a:lnSpc>
              <a:spcBef>
                <a:spcPct val="0"/>
              </a:spcBef>
              <a:spcAft>
                <a:spcPct val="0"/>
              </a:spcAft>
              <a:defRPr sz="2400" b="1">
                <a:solidFill>
                  <a:srgbClr val="FF0000"/>
                </a:solidFill>
                <a:latin typeface="Arial" charset="0"/>
              </a:defRPr>
            </a:lvl8pPr>
            <a:lvl9pPr marL="1828800" algn="l" rtl="0" eaLnBrk="1" fontAlgn="base" hangingPunct="1">
              <a:lnSpc>
                <a:spcPts val="2600"/>
              </a:lnSpc>
              <a:spcBef>
                <a:spcPct val="0"/>
              </a:spcBef>
              <a:spcAft>
                <a:spcPct val="0"/>
              </a:spcAft>
              <a:defRPr sz="2400" b="1">
                <a:solidFill>
                  <a:srgbClr val="FF0000"/>
                </a:solidFill>
                <a:latin typeface="Arial" charset="0"/>
              </a:defRPr>
            </a:lvl9pPr>
          </a:lstStyle>
          <a:p>
            <a:pPr>
              <a:buFontTx/>
              <a:buNone/>
            </a:pPr>
            <a:r>
              <a:rPr lang="de-DE" kern="0" dirty="0" smtClean="0"/>
              <a:t>Voraussetzungen klären:</a:t>
            </a:r>
            <a:endParaRPr lang="de-DE" kern="0" dirty="0"/>
          </a:p>
        </p:txBody>
      </p:sp>
      <p:sp>
        <p:nvSpPr>
          <p:cNvPr id="12" name="Rechteckige Legende 11"/>
          <p:cNvSpPr/>
          <p:nvPr/>
        </p:nvSpPr>
        <p:spPr bwMode="auto">
          <a:xfrm>
            <a:off x="4788024" y="1556792"/>
            <a:ext cx="4176464" cy="936104"/>
          </a:xfrm>
          <a:prstGeom prst="wedgeRectCallout">
            <a:avLst>
              <a:gd name="adj1" fmla="val -54385"/>
              <a:gd name="adj2" fmla="val -18353"/>
            </a:avLst>
          </a:prstGeom>
          <a:solidFill>
            <a:schemeClr val="bg1"/>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0" tIns="0" rIns="0" bIns="0" numCol="1" rtlCol="0" anchor="t" anchorCtr="0" compatLnSpc="1">
            <a:prstTxWarp prst="textNoShape">
              <a:avLst/>
            </a:prstTxWarp>
          </a:bodyPr>
          <a:lstStyle/>
          <a:p>
            <a:pPr marL="82550">
              <a:buNone/>
            </a:pPr>
            <a:r>
              <a:rPr lang="de-DE" sz="1400" dirty="0"/>
              <a:t>Mit einer erfolgreich abgeschlossenen</a:t>
            </a:r>
          </a:p>
          <a:p>
            <a:pPr marL="82550">
              <a:buNone/>
            </a:pPr>
            <a:r>
              <a:rPr lang="de-DE" sz="1400" dirty="0"/>
              <a:t>Berufsausbildung und dreijähriger Berufspraxis können Arbeitnehmerinnen und Arbeitnehmer ein fachbezogenes Studium beginnen!</a:t>
            </a:r>
          </a:p>
        </p:txBody>
      </p:sp>
      <p:sp>
        <p:nvSpPr>
          <p:cNvPr id="11" name="Rechteckige Legende 10"/>
          <p:cNvSpPr/>
          <p:nvPr/>
        </p:nvSpPr>
        <p:spPr bwMode="auto">
          <a:xfrm>
            <a:off x="4788024" y="3422241"/>
            <a:ext cx="4176464" cy="942863"/>
          </a:xfrm>
          <a:prstGeom prst="wedgeRectCallout">
            <a:avLst>
              <a:gd name="adj1" fmla="val -54385"/>
              <a:gd name="adj2" fmla="val -18353"/>
            </a:avLst>
          </a:prstGeom>
          <a:solidFill>
            <a:schemeClr val="bg1"/>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0" tIns="0" rIns="0" bIns="0" numCol="1" rtlCol="0" anchor="t" anchorCtr="0" compatLnSpc="1">
            <a:prstTxWarp prst="textNoShape">
              <a:avLst/>
            </a:prstTxWarp>
          </a:bodyPr>
          <a:lstStyle/>
          <a:p>
            <a:pPr marL="82550">
              <a:buNone/>
            </a:pPr>
            <a:r>
              <a:rPr lang="de-DE" sz="1400" dirty="0"/>
              <a:t>Der Abschluss einer Aufstiegsweiterbildung</a:t>
            </a:r>
          </a:p>
          <a:p>
            <a:pPr marL="82550">
              <a:buNone/>
            </a:pPr>
            <a:r>
              <a:rPr lang="de-DE" sz="1400" dirty="0"/>
              <a:t>zum/zur Fachwirt/</a:t>
            </a:r>
            <a:r>
              <a:rPr lang="de-DE" sz="1400" dirty="0" err="1"/>
              <a:t>wirtin</a:t>
            </a:r>
            <a:r>
              <a:rPr lang="de-DE" sz="1400" dirty="0"/>
              <a:t>, Fachkaufmann/frau oder Meister/in erlaubt es sogar, ein fachfremdes Studium aufzunehmen.</a:t>
            </a:r>
          </a:p>
        </p:txBody>
      </p:sp>
    </p:spTree>
    <p:extLst>
      <p:ext uri="{BB962C8B-B14F-4D97-AF65-F5344CB8AC3E}">
        <p14:creationId xmlns:p14="http://schemas.microsoft.com/office/powerpoint/2010/main" val="35044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1" grpId="0" animBg="1"/>
      <p:bldP spid="1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37D64997-12B8-4B92-8586-39D430AF88F2}" type="slidenum">
              <a:rPr lang="de-DE" smtClean="0"/>
              <a:pPr/>
              <a:t>14</a:t>
            </a:fld>
            <a:endParaRPr lang="de-DE" dirty="0">
              <a:solidFill>
                <a:schemeClr val="tx1"/>
              </a:solidFill>
            </a:endParaRPr>
          </a:p>
        </p:txBody>
      </p:sp>
      <p:sp>
        <p:nvSpPr>
          <p:cNvPr id="7" name="Gefaltete Ecke 6"/>
          <p:cNvSpPr/>
          <p:nvPr/>
        </p:nvSpPr>
        <p:spPr bwMode="auto">
          <a:xfrm>
            <a:off x="251520" y="1565176"/>
            <a:ext cx="4737889" cy="3880048"/>
          </a:xfrm>
          <a:prstGeom prst="foldedCorner">
            <a:avLst>
              <a:gd name="adj" fmla="val 9129"/>
            </a:avLst>
          </a:prstGeom>
          <a:solidFill>
            <a:schemeClr val="bg1"/>
          </a:solidFill>
          <a:ln w="9525" cap="flat" cmpd="sng" algn="ctr">
            <a:solidFill>
              <a:schemeClr val="bg1">
                <a:lumMod val="50000"/>
              </a:schemeClr>
            </a:solidFill>
            <a:prstDash val="solid"/>
            <a:round/>
            <a:headEnd type="none" w="med" len="med"/>
            <a:tailEnd type="none" w="med" len="med"/>
          </a:ln>
          <a:effectLst>
            <a:outerShdw dist="35921" dir="2700000" algn="ctr" rotWithShape="0">
              <a:schemeClr val="bg2"/>
            </a:outerShdw>
          </a:effectLst>
          <a:extLst/>
        </p:spPr>
        <p:txBody>
          <a:bodyPr vert="horz" wrap="square" lIns="0" tIns="0" rIns="0" bIns="0" numCol="1" rtlCol="0" anchor="b" anchorCtr="0" compatLnSpc="1">
            <a:prstTxWarp prst="textNoShape">
              <a:avLst/>
            </a:prstTxWarp>
          </a:bodyPr>
          <a:lstStyle/>
          <a:p>
            <a:pPr marL="82550">
              <a:buNone/>
            </a:pPr>
            <a:endParaRPr lang="de-DE" sz="1600" dirty="0"/>
          </a:p>
        </p:txBody>
      </p:sp>
      <p:sp>
        <p:nvSpPr>
          <p:cNvPr id="5" name="Textplatzhalter 4"/>
          <p:cNvSpPr>
            <a:spLocks noGrp="1"/>
          </p:cNvSpPr>
          <p:nvPr>
            <p:ph type="body" sz="quarter" idx="12"/>
          </p:nvPr>
        </p:nvSpPr>
        <p:spPr>
          <a:xfrm>
            <a:off x="403920" y="2276872"/>
            <a:ext cx="6989958" cy="3096344"/>
          </a:xfrm>
        </p:spPr>
        <p:txBody>
          <a:bodyPr/>
          <a:lstStyle/>
          <a:p>
            <a:pPr>
              <a:lnSpc>
                <a:spcPct val="100000"/>
              </a:lnSpc>
            </a:pPr>
            <a:r>
              <a:rPr lang="de-DE" b="0" dirty="0"/>
              <a:t>www.studis-online.de</a:t>
            </a:r>
          </a:p>
          <a:p>
            <a:pPr>
              <a:lnSpc>
                <a:spcPct val="100000"/>
              </a:lnSpc>
            </a:pPr>
            <a:r>
              <a:rPr lang="de-DE" b="0" dirty="0"/>
              <a:t>www.hochschulkompass.de</a:t>
            </a:r>
          </a:p>
          <a:p>
            <a:pPr>
              <a:lnSpc>
                <a:spcPct val="100000"/>
              </a:lnSpc>
            </a:pPr>
            <a:r>
              <a:rPr lang="de-DE" b="0" dirty="0"/>
              <a:t>www.was-studiere-ich.de</a:t>
            </a:r>
          </a:p>
          <a:p>
            <a:pPr>
              <a:lnSpc>
                <a:spcPct val="100000"/>
              </a:lnSpc>
            </a:pPr>
            <a:r>
              <a:rPr lang="de-DE" b="0" dirty="0" smtClean="0"/>
              <a:t>www.uni-ohne-abi.de</a:t>
            </a:r>
          </a:p>
          <a:p>
            <a:pPr>
              <a:lnSpc>
                <a:spcPct val="100000"/>
              </a:lnSpc>
            </a:pPr>
            <a:r>
              <a:rPr lang="de-DE" b="0" dirty="0" smtClean="0"/>
              <a:t>www.igbce.de/themen/bildung/studium/</a:t>
            </a:r>
            <a:br>
              <a:rPr lang="de-DE" b="0" dirty="0" smtClean="0"/>
            </a:br>
            <a:r>
              <a:rPr lang="de-DE" b="0" dirty="0" smtClean="0"/>
              <a:t>studieren-ohne-abitur</a:t>
            </a:r>
          </a:p>
          <a:p>
            <a:pPr>
              <a:lnSpc>
                <a:spcPct val="100000"/>
              </a:lnSpc>
            </a:pPr>
            <a:r>
              <a:rPr lang="de-DE" b="0" dirty="0" smtClean="0"/>
              <a:t>www.hochschulinformationsbuero.de</a:t>
            </a:r>
          </a:p>
          <a:p>
            <a:pPr marL="0" indent="0">
              <a:lnSpc>
                <a:spcPts val="1300"/>
              </a:lnSpc>
              <a:buNone/>
            </a:pPr>
            <a:endParaRPr lang="de-DE" b="0" dirty="0"/>
          </a:p>
          <a:p>
            <a:endParaRPr lang="de-DE" dirty="0" smtClean="0"/>
          </a:p>
        </p:txBody>
      </p:sp>
      <p:sp>
        <p:nvSpPr>
          <p:cNvPr id="14" name="Titel 1"/>
          <p:cNvSpPr txBox="1">
            <a:spLocks/>
          </p:cNvSpPr>
          <p:nvPr/>
        </p:nvSpPr>
        <p:spPr bwMode="auto">
          <a:xfrm>
            <a:off x="403920" y="1565176"/>
            <a:ext cx="720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lgn="l" rtl="0" eaLnBrk="1" fontAlgn="base" hangingPunct="1">
              <a:lnSpc>
                <a:spcPts val="2600"/>
              </a:lnSpc>
              <a:spcBef>
                <a:spcPct val="0"/>
              </a:spcBef>
              <a:spcAft>
                <a:spcPct val="0"/>
              </a:spcAft>
              <a:defRPr sz="2400" b="1">
                <a:solidFill>
                  <a:srgbClr val="FF0000"/>
                </a:solidFill>
                <a:latin typeface="+mj-lt"/>
                <a:ea typeface="+mj-ea"/>
                <a:cs typeface="+mj-cs"/>
              </a:defRPr>
            </a:lvl1pPr>
            <a:lvl2pPr algn="l" rtl="0" eaLnBrk="1" fontAlgn="base" hangingPunct="1">
              <a:lnSpc>
                <a:spcPts val="2600"/>
              </a:lnSpc>
              <a:spcBef>
                <a:spcPct val="0"/>
              </a:spcBef>
              <a:spcAft>
                <a:spcPct val="0"/>
              </a:spcAft>
              <a:defRPr sz="2400" b="1">
                <a:solidFill>
                  <a:srgbClr val="FF0000"/>
                </a:solidFill>
                <a:latin typeface="Arial" charset="0"/>
              </a:defRPr>
            </a:lvl2pPr>
            <a:lvl3pPr algn="l" rtl="0" eaLnBrk="1" fontAlgn="base" hangingPunct="1">
              <a:lnSpc>
                <a:spcPts val="2600"/>
              </a:lnSpc>
              <a:spcBef>
                <a:spcPct val="0"/>
              </a:spcBef>
              <a:spcAft>
                <a:spcPct val="0"/>
              </a:spcAft>
              <a:defRPr sz="2400" b="1">
                <a:solidFill>
                  <a:srgbClr val="FF0000"/>
                </a:solidFill>
                <a:latin typeface="Arial" charset="0"/>
              </a:defRPr>
            </a:lvl3pPr>
            <a:lvl4pPr algn="l" rtl="0" eaLnBrk="1" fontAlgn="base" hangingPunct="1">
              <a:lnSpc>
                <a:spcPts val="2600"/>
              </a:lnSpc>
              <a:spcBef>
                <a:spcPct val="0"/>
              </a:spcBef>
              <a:spcAft>
                <a:spcPct val="0"/>
              </a:spcAft>
              <a:defRPr sz="2400" b="1">
                <a:solidFill>
                  <a:srgbClr val="FF0000"/>
                </a:solidFill>
                <a:latin typeface="Arial" charset="0"/>
              </a:defRPr>
            </a:lvl4pPr>
            <a:lvl5pPr algn="l" rtl="0" eaLnBrk="1" fontAlgn="base" hangingPunct="1">
              <a:lnSpc>
                <a:spcPts val="2600"/>
              </a:lnSpc>
              <a:spcBef>
                <a:spcPct val="0"/>
              </a:spcBef>
              <a:spcAft>
                <a:spcPct val="0"/>
              </a:spcAft>
              <a:defRPr sz="2400" b="1">
                <a:solidFill>
                  <a:srgbClr val="FF0000"/>
                </a:solidFill>
                <a:latin typeface="Arial" charset="0"/>
              </a:defRPr>
            </a:lvl5pPr>
            <a:lvl6pPr marL="457200" algn="l" rtl="0" eaLnBrk="1" fontAlgn="base" hangingPunct="1">
              <a:lnSpc>
                <a:spcPts val="2600"/>
              </a:lnSpc>
              <a:spcBef>
                <a:spcPct val="0"/>
              </a:spcBef>
              <a:spcAft>
                <a:spcPct val="0"/>
              </a:spcAft>
              <a:defRPr sz="2400" b="1">
                <a:solidFill>
                  <a:srgbClr val="FF0000"/>
                </a:solidFill>
                <a:latin typeface="Arial" charset="0"/>
              </a:defRPr>
            </a:lvl6pPr>
            <a:lvl7pPr marL="914400" algn="l" rtl="0" eaLnBrk="1" fontAlgn="base" hangingPunct="1">
              <a:lnSpc>
                <a:spcPts val="2600"/>
              </a:lnSpc>
              <a:spcBef>
                <a:spcPct val="0"/>
              </a:spcBef>
              <a:spcAft>
                <a:spcPct val="0"/>
              </a:spcAft>
              <a:defRPr sz="2400" b="1">
                <a:solidFill>
                  <a:srgbClr val="FF0000"/>
                </a:solidFill>
                <a:latin typeface="Arial" charset="0"/>
              </a:defRPr>
            </a:lvl7pPr>
            <a:lvl8pPr marL="1371600" algn="l" rtl="0" eaLnBrk="1" fontAlgn="base" hangingPunct="1">
              <a:lnSpc>
                <a:spcPts val="2600"/>
              </a:lnSpc>
              <a:spcBef>
                <a:spcPct val="0"/>
              </a:spcBef>
              <a:spcAft>
                <a:spcPct val="0"/>
              </a:spcAft>
              <a:defRPr sz="2400" b="1">
                <a:solidFill>
                  <a:srgbClr val="FF0000"/>
                </a:solidFill>
                <a:latin typeface="Arial" charset="0"/>
              </a:defRPr>
            </a:lvl8pPr>
            <a:lvl9pPr marL="1828800" algn="l" rtl="0" eaLnBrk="1" fontAlgn="base" hangingPunct="1">
              <a:lnSpc>
                <a:spcPts val="2600"/>
              </a:lnSpc>
              <a:spcBef>
                <a:spcPct val="0"/>
              </a:spcBef>
              <a:spcAft>
                <a:spcPct val="0"/>
              </a:spcAft>
              <a:defRPr sz="2400" b="1">
                <a:solidFill>
                  <a:srgbClr val="FF0000"/>
                </a:solidFill>
                <a:latin typeface="Arial" charset="0"/>
              </a:defRPr>
            </a:lvl9pPr>
          </a:lstStyle>
          <a:p>
            <a:pPr>
              <a:buFontTx/>
              <a:buNone/>
            </a:pPr>
            <a:r>
              <a:rPr lang="de-DE" kern="0" dirty="0" smtClean="0"/>
              <a:t>Weitere Infos unter:</a:t>
            </a:r>
            <a:endParaRPr lang="de-DE" kern="0" dirty="0"/>
          </a:p>
        </p:txBody>
      </p:sp>
    </p:spTree>
    <p:extLst>
      <p:ext uri="{BB962C8B-B14F-4D97-AF65-F5344CB8AC3E}">
        <p14:creationId xmlns:p14="http://schemas.microsoft.com/office/powerpoint/2010/main" val="32827633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liennummernplatzhalter 2"/>
          <p:cNvSpPr>
            <a:spLocks noGrp="1"/>
          </p:cNvSpPr>
          <p:nvPr>
            <p:ph type="sldNum" sz="quarter" idx="10"/>
          </p:nvPr>
        </p:nvSpPr>
        <p:spPr>
          <a:xfrm>
            <a:off x="8688735" y="6589713"/>
            <a:ext cx="128240" cy="141642"/>
          </a:xfrm>
        </p:spPr>
        <p:txBody>
          <a:bodyPr/>
          <a:lstStyle/>
          <a:p>
            <a:r>
              <a:rPr lang="de-DE" dirty="0" smtClean="0"/>
              <a:t>16</a:t>
            </a:r>
            <a:endParaRPr lang="de-DE" dirty="0"/>
          </a:p>
        </p:txBody>
      </p:sp>
      <p:grpSp>
        <p:nvGrpSpPr>
          <p:cNvPr id="6" name="Gruppieren 5"/>
          <p:cNvGrpSpPr/>
          <p:nvPr/>
        </p:nvGrpSpPr>
        <p:grpSpPr>
          <a:xfrm>
            <a:off x="863967" y="2061240"/>
            <a:ext cx="7488832" cy="3528000"/>
            <a:chOff x="827584" y="2124472"/>
            <a:chExt cx="7488832" cy="3464768"/>
          </a:xfrm>
          <a:effectLst>
            <a:outerShdw blurRad="50800" dist="38100" dir="2700000" algn="tl" rotWithShape="0">
              <a:prstClr val="black">
                <a:alpha val="40000"/>
              </a:prstClr>
            </a:outerShdw>
          </a:effectLst>
        </p:grpSpPr>
        <p:cxnSp>
          <p:nvCxnSpPr>
            <p:cNvPr id="4" name="Gerade Verbindung 3"/>
            <p:cNvCxnSpPr/>
            <p:nvPr/>
          </p:nvCxnSpPr>
          <p:spPr bwMode="auto">
            <a:xfrm>
              <a:off x="827584" y="5589240"/>
              <a:ext cx="7488832" cy="0"/>
            </a:xfrm>
            <a:prstGeom prst="line">
              <a:avLst/>
            </a:prstGeom>
            <a:ln>
              <a:solidFill>
                <a:schemeClr val="bg1"/>
              </a:solidFill>
            </a:ln>
            <a:extLst/>
          </p:spPr>
          <p:style>
            <a:lnRef idx="3">
              <a:schemeClr val="dk1"/>
            </a:lnRef>
            <a:fillRef idx="0">
              <a:schemeClr val="dk1"/>
            </a:fillRef>
            <a:effectRef idx="2">
              <a:schemeClr val="dk1"/>
            </a:effectRef>
            <a:fontRef idx="minor">
              <a:schemeClr val="tx1"/>
            </a:fontRef>
          </p:style>
        </p:cxnSp>
        <p:cxnSp>
          <p:nvCxnSpPr>
            <p:cNvPr id="10" name="Gerade Verbindung 9"/>
            <p:cNvCxnSpPr/>
            <p:nvPr/>
          </p:nvCxnSpPr>
          <p:spPr bwMode="auto">
            <a:xfrm>
              <a:off x="8316416" y="2124472"/>
              <a:ext cx="0" cy="3464768"/>
            </a:xfrm>
            <a:prstGeom prst="line">
              <a:avLst/>
            </a:prstGeom>
            <a:ln>
              <a:solidFill>
                <a:schemeClr val="bg1"/>
              </a:solidFill>
            </a:ln>
            <a:extLst/>
          </p:spPr>
          <p:style>
            <a:lnRef idx="3">
              <a:schemeClr val="dk1"/>
            </a:lnRef>
            <a:fillRef idx="0">
              <a:schemeClr val="dk1"/>
            </a:fillRef>
            <a:effectRef idx="2">
              <a:schemeClr val="dk1"/>
            </a:effectRef>
            <a:fontRef idx="minor">
              <a:schemeClr val="tx1"/>
            </a:fontRef>
          </p:style>
        </p:cxnSp>
      </p:grpSp>
      <p:graphicFrame>
        <p:nvGraphicFramePr>
          <p:cNvPr id="2" name="Tabelle 1"/>
          <p:cNvGraphicFramePr>
            <a:graphicFrameLocks noGrp="1"/>
          </p:cNvGraphicFramePr>
          <p:nvPr>
            <p:extLst>
              <p:ext uri="{D42A27DB-BD31-4B8C-83A1-F6EECF244321}">
                <p14:modId xmlns:p14="http://schemas.microsoft.com/office/powerpoint/2010/main" val="1123131419"/>
              </p:ext>
            </p:extLst>
          </p:nvPr>
        </p:nvGraphicFramePr>
        <p:xfrm>
          <a:off x="834123" y="2060848"/>
          <a:ext cx="7521568" cy="3551312"/>
        </p:xfrm>
        <a:graphic>
          <a:graphicData uri="http://schemas.openxmlformats.org/drawingml/2006/table">
            <a:tbl>
              <a:tblPr>
                <a:tableStyleId>{5C22544A-7EE6-4342-B048-85BDC9FD1C3A}</a:tableStyleId>
              </a:tblPr>
              <a:tblGrid>
                <a:gridCol w="1237840"/>
                <a:gridCol w="523644"/>
                <a:gridCol w="523644"/>
                <a:gridCol w="523644"/>
                <a:gridCol w="523644"/>
                <a:gridCol w="523644"/>
                <a:gridCol w="523644"/>
                <a:gridCol w="523644"/>
                <a:gridCol w="523644"/>
                <a:gridCol w="523644"/>
                <a:gridCol w="523644"/>
                <a:gridCol w="523644"/>
                <a:gridCol w="523644"/>
              </a:tblGrid>
              <a:tr h="1809152">
                <a:tc>
                  <a:txBody>
                    <a:bodyPr/>
                    <a:lstStyle/>
                    <a:p>
                      <a:pPr algn="l" fontAlgn="b"/>
                      <a:endParaRPr lang="de-DE" sz="1500" b="0" i="0" u="none" strike="noStrike" dirty="0">
                        <a:solidFill>
                          <a:srgbClr val="000000"/>
                        </a:solidFill>
                        <a:effectLst/>
                        <a:latin typeface="Calibri"/>
                      </a:endParaRPr>
                    </a:p>
                  </a:txBody>
                  <a:tcPr marL="9151" marR="9151" marT="9151" marB="0" anchor="b">
                    <a:noFill/>
                  </a:tcPr>
                </a:tc>
                <a:tc>
                  <a:txBody>
                    <a:bodyPr/>
                    <a:lstStyle/>
                    <a:p>
                      <a:pPr algn="l" fontAlgn="b"/>
                      <a:r>
                        <a:rPr lang="de-DE" sz="1500" u="none" strike="noStrike" dirty="0">
                          <a:effectLst/>
                        </a:rPr>
                        <a:t>BAföG</a:t>
                      </a:r>
                      <a:endParaRPr lang="de-DE" sz="1500" b="0" i="0" u="none" strike="noStrike" dirty="0">
                        <a:solidFill>
                          <a:srgbClr val="000000"/>
                        </a:solidFill>
                        <a:effectLst/>
                        <a:latin typeface="Calibri"/>
                      </a:endParaRPr>
                    </a:p>
                  </a:txBody>
                  <a:tcPr marL="9151" marR="9151" marT="9151" marB="47605" vert="vert270" anchor="ctr">
                    <a:solidFill>
                      <a:schemeClr val="bg1">
                        <a:lumMod val="85000"/>
                      </a:schemeClr>
                    </a:solidFill>
                  </a:tcPr>
                </a:tc>
                <a:tc>
                  <a:txBody>
                    <a:bodyPr/>
                    <a:lstStyle/>
                    <a:p>
                      <a:pPr algn="l" fontAlgn="b"/>
                      <a:r>
                        <a:rPr lang="de-DE" sz="1500" u="none" strike="noStrike" dirty="0">
                          <a:effectLst/>
                        </a:rPr>
                        <a:t>Bildungskredit</a:t>
                      </a:r>
                      <a:endParaRPr lang="de-DE" sz="1500" b="0" i="0" u="none" strike="noStrike" dirty="0">
                        <a:solidFill>
                          <a:srgbClr val="000000"/>
                        </a:solidFill>
                        <a:effectLst/>
                        <a:latin typeface="Calibri"/>
                      </a:endParaRPr>
                    </a:p>
                  </a:txBody>
                  <a:tcPr marL="9151" marR="9151" marT="9151" marB="47605" vert="vert270" anchor="ctr">
                    <a:solidFill>
                      <a:schemeClr val="bg1">
                        <a:lumMod val="85000"/>
                      </a:schemeClr>
                    </a:solidFill>
                  </a:tcPr>
                </a:tc>
                <a:tc>
                  <a:txBody>
                    <a:bodyPr/>
                    <a:lstStyle/>
                    <a:p>
                      <a:pPr algn="l" fontAlgn="b"/>
                      <a:r>
                        <a:rPr lang="de-DE" sz="1500" u="none" strike="noStrike" dirty="0">
                          <a:effectLst/>
                        </a:rPr>
                        <a:t>HBS-Stipendium</a:t>
                      </a:r>
                      <a:endParaRPr lang="de-DE" sz="1500" b="0" i="0" u="none" strike="noStrike" dirty="0">
                        <a:solidFill>
                          <a:srgbClr val="000000"/>
                        </a:solidFill>
                        <a:effectLst/>
                        <a:latin typeface="Calibri"/>
                      </a:endParaRPr>
                    </a:p>
                  </a:txBody>
                  <a:tcPr marL="9151" marR="9151" marT="9151" marB="47605" vert="vert270" anchor="ctr">
                    <a:solidFill>
                      <a:schemeClr val="bg1">
                        <a:lumMod val="85000"/>
                      </a:schemeClr>
                    </a:solidFill>
                  </a:tcPr>
                </a:tc>
                <a:tc>
                  <a:txBody>
                    <a:bodyPr/>
                    <a:lstStyle/>
                    <a:p>
                      <a:pPr algn="l" fontAlgn="b"/>
                      <a:r>
                        <a:rPr lang="de-DE" sz="1500" u="none" strike="noStrike" dirty="0">
                          <a:effectLst/>
                        </a:rPr>
                        <a:t>Prämiengutschein</a:t>
                      </a:r>
                      <a:endParaRPr lang="de-DE" sz="1500" b="0" i="0" u="none" strike="noStrike" dirty="0">
                        <a:solidFill>
                          <a:srgbClr val="000000"/>
                        </a:solidFill>
                        <a:effectLst/>
                        <a:latin typeface="Calibri"/>
                      </a:endParaRPr>
                    </a:p>
                  </a:txBody>
                  <a:tcPr marL="9151" marR="9151" marT="9151" marB="47605" vert="vert270" anchor="ctr">
                    <a:solidFill>
                      <a:schemeClr val="bg1">
                        <a:lumMod val="85000"/>
                      </a:schemeClr>
                    </a:solidFill>
                  </a:tcPr>
                </a:tc>
                <a:tc>
                  <a:txBody>
                    <a:bodyPr/>
                    <a:lstStyle/>
                    <a:p>
                      <a:pPr algn="l" fontAlgn="b"/>
                      <a:r>
                        <a:rPr lang="de-DE" sz="1500" u="none" strike="noStrike" dirty="0">
                          <a:effectLst/>
                        </a:rPr>
                        <a:t>Bildungsgutschein</a:t>
                      </a:r>
                      <a:endParaRPr lang="de-DE" sz="1500" b="0" i="0" u="none" strike="noStrike" dirty="0">
                        <a:solidFill>
                          <a:srgbClr val="000000"/>
                        </a:solidFill>
                        <a:effectLst/>
                        <a:latin typeface="Calibri"/>
                      </a:endParaRPr>
                    </a:p>
                  </a:txBody>
                  <a:tcPr marL="9151" marR="9151" marT="9151" marB="47605" vert="vert270" anchor="ctr">
                    <a:solidFill>
                      <a:schemeClr val="bg1">
                        <a:lumMod val="85000"/>
                      </a:schemeClr>
                    </a:solidFill>
                  </a:tcPr>
                </a:tc>
                <a:tc>
                  <a:txBody>
                    <a:bodyPr/>
                    <a:lstStyle/>
                    <a:p>
                      <a:pPr algn="l" fontAlgn="b"/>
                      <a:r>
                        <a:rPr lang="de-DE" sz="1500" u="none" strike="noStrike" dirty="0" smtClean="0">
                          <a:effectLst/>
                        </a:rPr>
                        <a:t>Weiterbildungs-sparen</a:t>
                      </a:r>
                      <a:endParaRPr lang="de-DE" sz="1500" b="0" i="0" u="none" strike="noStrike" dirty="0">
                        <a:solidFill>
                          <a:srgbClr val="000000"/>
                        </a:solidFill>
                        <a:effectLst/>
                        <a:latin typeface="Calibri"/>
                      </a:endParaRPr>
                    </a:p>
                  </a:txBody>
                  <a:tcPr marL="9151" marR="9151" marT="9151" marB="47605" vert="vert270" anchor="ctr">
                    <a:solidFill>
                      <a:schemeClr val="bg1">
                        <a:lumMod val="85000"/>
                      </a:schemeClr>
                    </a:solidFill>
                  </a:tcPr>
                </a:tc>
                <a:tc>
                  <a:txBody>
                    <a:bodyPr/>
                    <a:lstStyle/>
                    <a:p>
                      <a:pPr algn="l" fontAlgn="b"/>
                      <a:r>
                        <a:rPr lang="de-DE" sz="1500" u="none" strike="noStrike" dirty="0">
                          <a:effectLst/>
                        </a:rPr>
                        <a:t>Meister-BAföG</a:t>
                      </a:r>
                      <a:endParaRPr lang="de-DE" sz="1500" b="0" i="0" u="none" strike="noStrike" dirty="0">
                        <a:solidFill>
                          <a:srgbClr val="000000"/>
                        </a:solidFill>
                        <a:effectLst/>
                        <a:latin typeface="Calibri"/>
                      </a:endParaRPr>
                    </a:p>
                  </a:txBody>
                  <a:tcPr marL="9151" marR="9151" marT="9151" marB="47605" vert="vert270" anchor="ctr">
                    <a:solidFill>
                      <a:schemeClr val="bg1">
                        <a:lumMod val="85000"/>
                      </a:schemeClr>
                    </a:solidFill>
                  </a:tcPr>
                </a:tc>
                <a:tc>
                  <a:txBody>
                    <a:bodyPr/>
                    <a:lstStyle/>
                    <a:p>
                      <a:pPr algn="l" fontAlgn="b"/>
                      <a:r>
                        <a:rPr lang="de-DE" sz="1500" u="none" strike="noStrike" dirty="0" smtClean="0">
                          <a:effectLst/>
                        </a:rPr>
                        <a:t>Weiterbildungs-stipendien</a:t>
                      </a:r>
                      <a:endParaRPr lang="de-DE" sz="1500" b="0" i="0" u="none" strike="noStrike" dirty="0">
                        <a:solidFill>
                          <a:srgbClr val="000000"/>
                        </a:solidFill>
                        <a:effectLst/>
                        <a:latin typeface="Calibri"/>
                      </a:endParaRPr>
                    </a:p>
                  </a:txBody>
                  <a:tcPr marL="9151" marR="9151" marT="9151" marB="47605" vert="vert270" anchor="ctr">
                    <a:solidFill>
                      <a:schemeClr val="bg1">
                        <a:lumMod val="85000"/>
                      </a:schemeClr>
                    </a:solidFill>
                  </a:tcPr>
                </a:tc>
                <a:tc>
                  <a:txBody>
                    <a:bodyPr/>
                    <a:lstStyle/>
                    <a:p>
                      <a:pPr algn="l" fontAlgn="b"/>
                      <a:r>
                        <a:rPr lang="de-DE" sz="1500" u="none" strike="noStrike" dirty="0" smtClean="0">
                          <a:effectLst/>
                        </a:rPr>
                        <a:t>TV-Qualifizierung</a:t>
                      </a:r>
                      <a:endParaRPr lang="de-DE" sz="1500" b="0" i="0" u="none" strike="noStrike" dirty="0">
                        <a:solidFill>
                          <a:srgbClr val="000000"/>
                        </a:solidFill>
                        <a:effectLst/>
                        <a:latin typeface="Calibri"/>
                      </a:endParaRPr>
                    </a:p>
                  </a:txBody>
                  <a:tcPr marL="9151" marR="9151" marT="9151" marB="47605" vert="vert270" anchor="ctr">
                    <a:solidFill>
                      <a:schemeClr val="bg1">
                        <a:lumMod val="85000"/>
                      </a:schemeClr>
                    </a:solidFill>
                  </a:tcPr>
                </a:tc>
                <a:tc>
                  <a:txBody>
                    <a:bodyPr/>
                    <a:lstStyle/>
                    <a:p>
                      <a:pPr algn="l" fontAlgn="b"/>
                      <a:r>
                        <a:rPr lang="de-DE" sz="1500" u="none" strike="noStrike" dirty="0" err="1" smtClean="0">
                          <a:effectLst/>
                        </a:rPr>
                        <a:t>Studienf-örderungswerk</a:t>
                      </a:r>
                      <a:endParaRPr lang="de-DE" sz="1500" b="0" i="0" u="none" strike="noStrike" dirty="0">
                        <a:solidFill>
                          <a:srgbClr val="000000"/>
                        </a:solidFill>
                        <a:effectLst/>
                        <a:latin typeface="Calibri"/>
                      </a:endParaRPr>
                    </a:p>
                  </a:txBody>
                  <a:tcPr marL="9151" marR="9151" marT="9151" marB="47605" vert="vert270" anchor="ctr">
                    <a:solidFill>
                      <a:schemeClr val="bg1">
                        <a:lumMod val="85000"/>
                      </a:schemeClr>
                    </a:solidFill>
                  </a:tcPr>
                </a:tc>
                <a:tc>
                  <a:txBody>
                    <a:bodyPr/>
                    <a:lstStyle/>
                    <a:p>
                      <a:pPr algn="l" fontAlgn="b"/>
                      <a:r>
                        <a:rPr lang="de-DE" sz="1500" u="none" strike="noStrike" dirty="0" smtClean="0">
                          <a:effectLst/>
                        </a:rPr>
                        <a:t>Aufstiegs-stipendium</a:t>
                      </a:r>
                      <a:endParaRPr lang="de-DE" sz="1500" b="0" i="0" u="none" strike="noStrike" dirty="0">
                        <a:solidFill>
                          <a:srgbClr val="000000"/>
                        </a:solidFill>
                        <a:effectLst/>
                        <a:latin typeface="Calibri"/>
                      </a:endParaRPr>
                    </a:p>
                  </a:txBody>
                  <a:tcPr marL="9151" marR="9151" marT="9151" marB="47605" vert="vert270" anchor="ctr">
                    <a:solidFill>
                      <a:schemeClr val="bg1">
                        <a:lumMod val="85000"/>
                      </a:schemeClr>
                    </a:solidFill>
                  </a:tcPr>
                </a:tc>
                <a:tc>
                  <a:txBody>
                    <a:bodyPr/>
                    <a:lstStyle/>
                    <a:p>
                      <a:pPr algn="l" fontAlgn="b"/>
                      <a:r>
                        <a:rPr lang="de-DE" sz="1500" u="none" strike="noStrike" dirty="0">
                          <a:effectLst/>
                        </a:rPr>
                        <a:t>Bildungsurlaub</a:t>
                      </a:r>
                      <a:endParaRPr lang="de-DE" sz="1500" b="0" i="0" u="none" strike="noStrike" dirty="0">
                        <a:solidFill>
                          <a:srgbClr val="000000"/>
                        </a:solidFill>
                        <a:effectLst/>
                        <a:latin typeface="Calibri"/>
                      </a:endParaRPr>
                    </a:p>
                  </a:txBody>
                  <a:tcPr marL="9151" marR="9151" marT="9151" marB="47605" vert="vert270" anchor="ctr">
                    <a:solidFill>
                      <a:schemeClr val="bg1">
                        <a:lumMod val="85000"/>
                      </a:schemeClr>
                    </a:solidFill>
                  </a:tcPr>
                </a:tc>
              </a:tr>
              <a:tr h="400326">
                <a:tc>
                  <a:txBody>
                    <a:bodyPr/>
                    <a:lstStyle/>
                    <a:p>
                      <a:pPr algn="ctr" fontAlgn="b"/>
                      <a:r>
                        <a:rPr lang="de-DE" sz="1500" u="none" strike="noStrike" dirty="0">
                          <a:effectLst/>
                        </a:rPr>
                        <a:t>Schule</a:t>
                      </a:r>
                      <a:endParaRPr lang="de-DE" sz="1500" b="0" i="0" u="none" strike="noStrike" dirty="0">
                        <a:solidFill>
                          <a:srgbClr val="000000"/>
                        </a:solidFill>
                        <a:effectLst/>
                        <a:latin typeface="Calibri"/>
                      </a:endParaRPr>
                    </a:p>
                  </a:txBody>
                  <a:tcPr marL="9151" marR="9151" marT="9151" marB="0" anchor="ctr">
                    <a:solidFill>
                      <a:schemeClr val="accent3">
                        <a:lumMod val="40000"/>
                        <a:lumOff val="60000"/>
                      </a:schemeClr>
                    </a:solidFill>
                  </a:tcPr>
                </a:tc>
                <a:tc>
                  <a:txBody>
                    <a:bodyPr/>
                    <a:lstStyle/>
                    <a:p>
                      <a:pPr algn="ctr" fontAlgn="b"/>
                      <a:r>
                        <a:rPr lang="de-DE" sz="1500" b="1" u="none" strike="noStrike" dirty="0">
                          <a:effectLst/>
                        </a:rPr>
                        <a:t>x</a:t>
                      </a:r>
                      <a:endParaRPr lang="de-DE" sz="1500" b="1" i="0" u="none" strike="noStrike" dirty="0">
                        <a:solidFill>
                          <a:srgbClr val="000000"/>
                        </a:solidFill>
                        <a:effectLst/>
                        <a:latin typeface="Calibri"/>
                      </a:endParaRPr>
                    </a:p>
                  </a:txBody>
                  <a:tcPr marL="9151" marR="9151" marT="9151" marB="0" anchor="ctr">
                    <a:solidFill>
                      <a:schemeClr val="accent3">
                        <a:lumMod val="40000"/>
                        <a:lumOff val="60000"/>
                      </a:schemeClr>
                    </a:solidFill>
                  </a:tcPr>
                </a:tc>
                <a:tc>
                  <a:txBody>
                    <a:bodyPr/>
                    <a:lstStyle/>
                    <a:p>
                      <a:pPr algn="ctr" fontAlgn="b"/>
                      <a:r>
                        <a:rPr lang="de-DE" sz="1500" b="1" u="none" strike="noStrike" dirty="0">
                          <a:effectLst/>
                        </a:rPr>
                        <a:t>x</a:t>
                      </a:r>
                      <a:endParaRPr lang="de-DE" sz="1500" b="1" i="0" u="none" strike="noStrike" dirty="0">
                        <a:solidFill>
                          <a:srgbClr val="000000"/>
                        </a:solidFill>
                        <a:effectLst/>
                        <a:latin typeface="Calibri"/>
                      </a:endParaRPr>
                    </a:p>
                  </a:txBody>
                  <a:tcPr marL="9151" marR="9151" marT="9151" marB="0" anchor="ctr">
                    <a:solidFill>
                      <a:schemeClr val="accent3">
                        <a:lumMod val="40000"/>
                        <a:lumOff val="60000"/>
                      </a:schemeClr>
                    </a:solidFill>
                  </a:tcPr>
                </a:tc>
                <a:tc>
                  <a:txBody>
                    <a:bodyPr/>
                    <a:lstStyle/>
                    <a:p>
                      <a:pPr algn="ctr" fontAlgn="b"/>
                      <a:r>
                        <a:rPr lang="de-DE" sz="1500" b="1" u="none" strike="noStrike" dirty="0">
                          <a:effectLst/>
                        </a:rPr>
                        <a:t>x</a:t>
                      </a:r>
                      <a:endParaRPr lang="de-DE" sz="1500" b="1" i="0" u="none" strike="noStrike" dirty="0">
                        <a:solidFill>
                          <a:srgbClr val="000000"/>
                        </a:solidFill>
                        <a:effectLst/>
                        <a:latin typeface="Calibri"/>
                      </a:endParaRPr>
                    </a:p>
                  </a:txBody>
                  <a:tcPr marL="9151" marR="9151" marT="9151" marB="0" anchor="ctr">
                    <a:solidFill>
                      <a:schemeClr val="accent3">
                        <a:lumMod val="40000"/>
                        <a:lumOff val="60000"/>
                      </a:schemeClr>
                    </a:solidFill>
                  </a:tcPr>
                </a:tc>
                <a:tc>
                  <a:txBody>
                    <a:bodyPr/>
                    <a:lstStyle/>
                    <a:p>
                      <a:pPr algn="ctr" fontAlgn="b"/>
                      <a:endParaRPr lang="de-DE" sz="1500" b="1" i="0" u="none" strike="noStrike">
                        <a:solidFill>
                          <a:srgbClr val="000000"/>
                        </a:solidFill>
                        <a:effectLst/>
                        <a:latin typeface="Calibri"/>
                      </a:endParaRPr>
                    </a:p>
                  </a:txBody>
                  <a:tcPr marL="9151" marR="9151" marT="9151" marB="0" anchor="ctr">
                    <a:solidFill>
                      <a:schemeClr val="accent3">
                        <a:lumMod val="40000"/>
                        <a:lumOff val="60000"/>
                      </a:schemeClr>
                    </a:solidFill>
                  </a:tcPr>
                </a:tc>
                <a:tc>
                  <a:txBody>
                    <a:bodyPr/>
                    <a:lstStyle/>
                    <a:p>
                      <a:pPr algn="ctr" fontAlgn="b"/>
                      <a:endParaRPr lang="de-DE" sz="1500" b="1" i="0" u="none" strike="noStrike">
                        <a:solidFill>
                          <a:srgbClr val="000000"/>
                        </a:solidFill>
                        <a:effectLst/>
                        <a:latin typeface="Calibri"/>
                      </a:endParaRPr>
                    </a:p>
                  </a:txBody>
                  <a:tcPr marL="9151" marR="9151" marT="9151" marB="0" anchor="ctr">
                    <a:solidFill>
                      <a:schemeClr val="accent3">
                        <a:lumMod val="40000"/>
                        <a:lumOff val="60000"/>
                      </a:schemeClr>
                    </a:solidFill>
                  </a:tcPr>
                </a:tc>
                <a:tc>
                  <a:txBody>
                    <a:bodyPr/>
                    <a:lstStyle/>
                    <a:p>
                      <a:pPr algn="ctr" fontAlgn="b"/>
                      <a:endParaRPr lang="de-DE" sz="1500" b="1" i="0" u="none" strike="noStrike">
                        <a:solidFill>
                          <a:srgbClr val="000000"/>
                        </a:solidFill>
                        <a:effectLst/>
                        <a:latin typeface="Calibri"/>
                      </a:endParaRPr>
                    </a:p>
                  </a:txBody>
                  <a:tcPr marL="9151" marR="9151" marT="9151" marB="0" anchor="ctr">
                    <a:solidFill>
                      <a:schemeClr val="accent3">
                        <a:lumMod val="40000"/>
                        <a:lumOff val="60000"/>
                      </a:schemeClr>
                    </a:solidFill>
                  </a:tcPr>
                </a:tc>
                <a:tc>
                  <a:txBody>
                    <a:bodyPr/>
                    <a:lstStyle/>
                    <a:p>
                      <a:pPr algn="ctr" fontAlgn="b"/>
                      <a:endParaRPr lang="de-DE" sz="1500" b="1" i="0" u="none" strike="noStrike">
                        <a:solidFill>
                          <a:srgbClr val="000000"/>
                        </a:solidFill>
                        <a:effectLst/>
                        <a:latin typeface="Calibri"/>
                      </a:endParaRPr>
                    </a:p>
                  </a:txBody>
                  <a:tcPr marL="9151" marR="9151" marT="9151" marB="0" anchor="ctr">
                    <a:solidFill>
                      <a:schemeClr val="accent3">
                        <a:lumMod val="40000"/>
                        <a:lumOff val="60000"/>
                      </a:schemeClr>
                    </a:solidFill>
                  </a:tcPr>
                </a:tc>
                <a:tc>
                  <a:txBody>
                    <a:bodyPr/>
                    <a:lstStyle/>
                    <a:p>
                      <a:pPr algn="ctr" fontAlgn="b"/>
                      <a:endParaRPr lang="de-DE" sz="1500" b="1" i="0" u="none" strike="noStrike">
                        <a:solidFill>
                          <a:srgbClr val="000000"/>
                        </a:solidFill>
                        <a:effectLst/>
                        <a:latin typeface="Calibri"/>
                      </a:endParaRPr>
                    </a:p>
                  </a:txBody>
                  <a:tcPr marL="9151" marR="9151" marT="9151" marB="0" anchor="ctr">
                    <a:solidFill>
                      <a:schemeClr val="accent3">
                        <a:lumMod val="40000"/>
                        <a:lumOff val="60000"/>
                      </a:schemeClr>
                    </a:solidFill>
                  </a:tcPr>
                </a:tc>
                <a:tc>
                  <a:txBody>
                    <a:bodyPr/>
                    <a:lstStyle/>
                    <a:p>
                      <a:pPr algn="ctr" fontAlgn="b"/>
                      <a:endParaRPr lang="de-DE" sz="1500" b="1" i="0" u="none" strike="noStrike">
                        <a:solidFill>
                          <a:srgbClr val="000000"/>
                        </a:solidFill>
                        <a:effectLst/>
                        <a:latin typeface="Calibri"/>
                      </a:endParaRPr>
                    </a:p>
                  </a:txBody>
                  <a:tcPr marL="9151" marR="9151" marT="9151" marB="0" anchor="ctr">
                    <a:solidFill>
                      <a:schemeClr val="accent3">
                        <a:lumMod val="40000"/>
                        <a:lumOff val="60000"/>
                      </a:schemeClr>
                    </a:solidFill>
                  </a:tcPr>
                </a:tc>
                <a:tc>
                  <a:txBody>
                    <a:bodyPr/>
                    <a:lstStyle/>
                    <a:p>
                      <a:pPr algn="ctr" fontAlgn="b"/>
                      <a:endParaRPr lang="de-DE" sz="1500" b="1" i="0" u="none" strike="noStrike">
                        <a:solidFill>
                          <a:srgbClr val="000000"/>
                        </a:solidFill>
                        <a:effectLst/>
                        <a:latin typeface="Calibri"/>
                      </a:endParaRPr>
                    </a:p>
                  </a:txBody>
                  <a:tcPr marL="9151" marR="9151" marT="9151" marB="0" anchor="ctr">
                    <a:solidFill>
                      <a:schemeClr val="accent3">
                        <a:lumMod val="40000"/>
                        <a:lumOff val="60000"/>
                      </a:schemeClr>
                    </a:solidFill>
                  </a:tcPr>
                </a:tc>
                <a:tc>
                  <a:txBody>
                    <a:bodyPr/>
                    <a:lstStyle/>
                    <a:p>
                      <a:pPr algn="ctr" fontAlgn="b"/>
                      <a:endParaRPr lang="de-DE" sz="1500" b="1" i="0" u="none" strike="noStrike">
                        <a:solidFill>
                          <a:srgbClr val="000000"/>
                        </a:solidFill>
                        <a:effectLst/>
                        <a:latin typeface="Calibri"/>
                      </a:endParaRPr>
                    </a:p>
                  </a:txBody>
                  <a:tcPr marL="9151" marR="9151" marT="9151" marB="0" anchor="ctr">
                    <a:solidFill>
                      <a:schemeClr val="accent3">
                        <a:lumMod val="40000"/>
                        <a:lumOff val="60000"/>
                      </a:schemeClr>
                    </a:solidFill>
                  </a:tcPr>
                </a:tc>
                <a:tc>
                  <a:txBody>
                    <a:bodyPr/>
                    <a:lstStyle/>
                    <a:p>
                      <a:pPr algn="ctr" fontAlgn="b"/>
                      <a:endParaRPr lang="de-DE" sz="1500" b="1" i="0" u="none" strike="noStrike" dirty="0">
                        <a:solidFill>
                          <a:srgbClr val="000000"/>
                        </a:solidFill>
                        <a:effectLst/>
                        <a:latin typeface="Calibri"/>
                      </a:endParaRPr>
                    </a:p>
                  </a:txBody>
                  <a:tcPr marL="9151" marR="9151" marT="9151" marB="0" anchor="ctr">
                    <a:solidFill>
                      <a:schemeClr val="accent3">
                        <a:lumMod val="40000"/>
                        <a:lumOff val="60000"/>
                      </a:schemeClr>
                    </a:solidFill>
                  </a:tcPr>
                </a:tc>
              </a:tr>
              <a:tr h="470754">
                <a:tc>
                  <a:txBody>
                    <a:bodyPr/>
                    <a:lstStyle/>
                    <a:p>
                      <a:pPr algn="ctr" fontAlgn="b"/>
                      <a:r>
                        <a:rPr lang="de-DE" sz="1500" u="none" strike="noStrike" dirty="0">
                          <a:effectLst/>
                        </a:rPr>
                        <a:t>Ausbildung</a:t>
                      </a:r>
                      <a:endParaRPr lang="de-DE" sz="1500" b="0" i="0" u="none" strike="noStrike" dirty="0">
                        <a:solidFill>
                          <a:srgbClr val="000000"/>
                        </a:solidFill>
                        <a:effectLst/>
                        <a:latin typeface="Calibri"/>
                      </a:endParaRPr>
                    </a:p>
                  </a:txBody>
                  <a:tcPr marL="9151" marR="9151" marT="9151" marB="0" anchor="ctr">
                    <a:solidFill>
                      <a:schemeClr val="accent3">
                        <a:lumMod val="60000"/>
                        <a:lumOff val="40000"/>
                      </a:schemeClr>
                    </a:solidFill>
                  </a:tcPr>
                </a:tc>
                <a:tc>
                  <a:txBody>
                    <a:bodyPr/>
                    <a:lstStyle/>
                    <a:p>
                      <a:pPr algn="ctr" fontAlgn="b"/>
                      <a:endParaRPr lang="de-DE" sz="1500" b="1" i="0" u="none" strike="noStrike">
                        <a:solidFill>
                          <a:srgbClr val="000000"/>
                        </a:solidFill>
                        <a:effectLst/>
                        <a:latin typeface="Calibri"/>
                      </a:endParaRPr>
                    </a:p>
                  </a:txBody>
                  <a:tcPr marL="9151" marR="9151" marT="9151" marB="0" anchor="ctr">
                    <a:solidFill>
                      <a:schemeClr val="accent3">
                        <a:lumMod val="60000"/>
                        <a:lumOff val="40000"/>
                      </a:schemeClr>
                    </a:solidFill>
                  </a:tcPr>
                </a:tc>
                <a:tc>
                  <a:txBody>
                    <a:bodyPr/>
                    <a:lstStyle/>
                    <a:p>
                      <a:pPr algn="ctr" fontAlgn="b"/>
                      <a:endParaRPr lang="de-DE" sz="1500" b="1" i="0" u="none" strike="noStrike" dirty="0">
                        <a:solidFill>
                          <a:srgbClr val="000000"/>
                        </a:solidFill>
                        <a:effectLst/>
                        <a:latin typeface="Calibri"/>
                      </a:endParaRPr>
                    </a:p>
                  </a:txBody>
                  <a:tcPr marL="9151" marR="9151" marT="9151" marB="0" anchor="ctr">
                    <a:solidFill>
                      <a:schemeClr val="accent3">
                        <a:lumMod val="60000"/>
                        <a:lumOff val="40000"/>
                      </a:schemeClr>
                    </a:solidFill>
                  </a:tcPr>
                </a:tc>
                <a:tc>
                  <a:txBody>
                    <a:bodyPr/>
                    <a:lstStyle/>
                    <a:p>
                      <a:pPr algn="ctr" fontAlgn="b"/>
                      <a:endParaRPr lang="de-DE" sz="1500" b="1" i="0" u="none" strike="noStrike" dirty="0">
                        <a:solidFill>
                          <a:srgbClr val="000000"/>
                        </a:solidFill>
                        <a:effectLst/>
                        <a:latin typeface="Calibri"/>
                      </a:endParaRPr>
                    </a:p>
                  </a:txBody>
                  <a:tcPr marL="9151" marR="9151" marT="9151" marB="0" anchor="ctr">
                    <a:solidFill>
                      <a:schemeClr val="accent3">
                        <a:lumMod val="60000"/>
                        <a:lumOff val="40000"/>
                      </a:schemeClr>
                    </a:solidFill>
                  </a:tcPr>
                </a:tc>
                <a:tc>
                  <a:txBody>
                    <a:bodyPr/>
                    <a:lstStyle/>
                    <a:p>
                      <a:pPr algn="ctr" fontAlgn="b"/>
                      <a:r>
                        <a:rPr lang="de-DE" sz="1500" b="1" u="none" strike="noStrike" dirty="0">
                          <a:effectLst/>
                        </a:rPr>
                        <a:t>x</a:t>
                      </a:r>
                      <a:endParaRPr lang="de-DE" sz="1500" b="1" i="0" u="none" strike="noStrike" dirty="0">
                        <a:solidFill>
                          <a:srgbClr val="000000"/>
                        </a:solidFill>
                        <a:effectLst/>
                        <a:latin typeface="Calibri"/>
                      </a:endParaRPr>
                    </a:p>
                  </a:txBody>
                  <a:tcPr marL="9151" marR="9151" marT="9151" marB="0" anchor="ctr">
                    <a:solidFill>
                      <a:schemeClr val="accent3">
                        <a:lumMod val="60000"/>
                        <a:lumOff val="40000"/>
                      </a:schemeClr>
                    </a:solidFill>
                  </a:tcPr>
                </a:tc>
                <a:tc>
                  <a:txBody>
                    <a:bodyPr/>
                    <a:lstStyle/>
                    <a:p>
                      <a:pPr algn="ctr" fontAlgn="b"/>
                      <a:r>
                        <a:rPr lang="de-DE" sz="1500" b="1" u="none" strike="noStrike">
                          <a:effectLst/>
                        </a:rPr>
                        <a:t>x</a:t>
                      </a:r>
                      <a:endParaRPr lang="de-DE" sz="1500" b="1" i="0" u="none" strike="noStrike">
                        <a:solidFill>
                          <a:srgbClr val="000000"/>
                        </a:solidFill>
                        <a:effectLst/>
                        <a:latin typeface="Calibri"/>
                      </a:endParaRPr>
                    </a:p>
                  </a:txBody>
                  <a:tcPr marL="9151" marR="9151" marT="9151" marB="0" anchor="ctr">
                    <a:solidFill>
                      <a:schemeClr val="accent3">
                        <a:lumMod val="60000"/>
                        <a:lumOff val="40000"/>
                      </a:schemeClr>
                    </a:solidFill>
                  </a:tcPr>
                </a:tc>
                <a:tc>
                  <a:txBody>
                    <a:bodyPr/>
                    <a:lstStyle/>
                    <a:p>
                      <a:pPr algn="ctr" fontAlgn="b"/>
                      <a:r>
                        <a:rPr lang="de-DE" sz="1500" b="1" u="none" strike="noStrike" dirty="0">
                          <a:effectLst/>
                        </a:rPr>
                        <a:t>x</a:t>
                      </a:r>
                      <a:endParaRPr lang="de-DE" sz="1500" b="1" i="0" u="none" strike="noStrike" dirty="0">
                        <a:solidFill>
                          <a:srgbClr val="000000"/>
                        </a:solidFill>
                        <a:effectLst/>
                        <a:latin typeface="Calibri"/>
                      </a:endParaRPr>
                    </a:p>
                  </a:txBody>
                  <a:tcPr marL="9151" marR="9151" marT="9151" marB="0" anchor="ctr">
                    <a:solidFill>
                      <a:schemeClr val="accent3">
                        <a:lumMod val="60000"/>
                        <a:lumOff val="40000"/>
                      </a:schemeClr>
                    </a:solidFill>
                  </a:tcPr>
                </a:tc>
                <a:tc>
                  <a:txBody>
                    <a:bodyPr/>
                    <a:lstStyle/>
                    <a:p>
                      <a:pPr algn="ctr" fontAlgn="b"/>
                      <a:endParaRPr lang="de-DE" sz="1500" b="1" i="0" u="none" strike="noStrike" dirty="0">
                        <a:solidFill>
                          <a:srgbClr val="000000"/>
                        </a:solidFill>
                        <a:effectLst/>
                        <a:latin typeface="Calibri"/>
                      </a:endParaRPr>
                    </a:p>
                  </a:txBody>
                  <a:tcPr marL="9151" marR="9151" marT="9151" marB="0" anchor="ctr">
                    <a:solidFill>
                      <a:schemeClr val="accent3">
                        <a:lumMod val="60000"/>
                        <a:lumOff val="40000"/>
                      </a:schemeClr>
                    </a:solidFill>
                  </a:tcPr>
                </a:tc>
                <a:tc>
                  <a:txBody>
                    <a:bodyPr/>
                    <a:lstStyle/>
                    <a:p>
                      <a:pPr algn="ctr" fontAlgn="b"/>
                      <a:endParaRPr lang="de-DE" sz="1500" b="1" i="0" u="none" strike="noStrike">
                        <a:solidFill>
                          <a:srgbClr val="000000"/>
                        </a:solidFill>
                        <a:effectLst/>
                        <a:latin typeface="Calibri"/>
                      </a:endParaRPr>
                    </a:p>
                  </a:txBody>
                  <a:tcPr marL="9151" marR="9151" marT="9151" marB="0" anchor="ctr">
                    <a:solidFill>
                      <a:schemeClr val="accent3">
                        <a:lumMod val="60000"/>
                        <a:lumOff val="40000"/>
                      </a:schemeClr>
                    </a:solidFill>
                  </a:tcPr>
                </a:tc>
                <a:tc>
                  <a:txBody>
                    <a:bodyPr/>
                    <a:lstStyle/>
                    <a:p>
                      <a:pPr algn="ctr" fontAlgn="b"/>
                      <a:endParaRPr lang="de-DE" sz="1500" b="1" i="0" u="none" strike="noStrike">
                        <a:solidFill>
                          <a:srgbClr val="000000"/>
                        </a:solidFill>
                        <a:effectLst/>
                        <a:latin typeface="Calibri"/>
                      </a:endParaRPr>
                    </a:p>
                  </a:txBody>
                  <a:tcPr marL="9151" marR="9151" marT="9151" marB="0" anchor="ctr">
                    <a:solidFill>
                      <a:schemeClr val="accent3">
                        <a:lumMod val="60000"/>
                        <a:lumOff val="40000"/>
                      </a:schemeClr>
                    </a:solidFill>
                  </a:tcPr>
                </a:tc>
                <a:tc>
                  <a:txBody>
                    <a:bodyPr/>
                    <a:lstStyle/>
                    <a:p>
                      <a:pPr algn="ctr" fontAlgn="b"/>
                      <a:endParaRPr lang="de-DE" sz="1500" b="1" i="0" u="none" strike="noStrike">
                        <a:solidFill>
                          <a:srgbClr val="000000"/>
                        </a:solidFill>
                        <a:effectLst/>
                        <a:latin typeface="Calibri"/>
                      </a:endParaRPr>
                    </a:p>
                  </a:txBody>
                  <a:tcPr marL="9151" marR="9151" marT="9151" marB="0" anchor="ctr">
                    <a:solidFill>
                      <a:schemeClr val="accent3">
                        <a:lumMod val="60000"/>
                        <a:lumOff val="40000"/>
                      </a:schemeClr>
                    </a:solidFill>
                  </a:tcPr>
                </a:tc>
                <a:tc>
                  <a:txBody>
                    <a:bodyPr/>
                    <a:lstStyle/>
                    <a:p>
                      <a:pPr algn="ctr" fontAlgn="b"/>
                      <a:endParaRPr lang="de-DE" sz="1500" b="1" i="0" u="none" strike="noStrike">
                        <a:solidFill>
                          <a:srgbClr val="000000"/>
                        </a:solidFill>
                        <a:effectLst/>
                        <a:latin typeface="Calibri"/>
                      </a:endParaRPr>
                    </a:p>
                  </a:txBody>
                  <a:tcPr marL="9151" marR="9151" marT="9151" marB="0" anchor="ctr">
                    <a:solidFill>
                      <a:schemeClr val="accent3">
                        <a:lumMod val="60000"/>
                        <a:lumOff val="40000"/>
                      </a:schemeClr>
                    </a:solidFill>
                  </a:tcPr>
                </a:tc>
                <a:tc>
                  <a:txBody>
                    <a:bodyPr/>
                    <a:lstStyle/>
                    <a:p>
                      <a:pPr algn="ctr" fontAlgn="b"/>
                      <a:endParaRPr lang="de-DE" sz="1500" b="1" i="0" u="none" strike="noStrike" dirty="0">
                        <a:solidFill>
                          <a:srgbClr val="000000"/>
                        </a:solidFill>
                        <a:effectLst/>
                        <a:latin typeface="Calibri"/>
                      </a:endParaRPr>
                    </a:p>
                  </a:txBody>
                  <a:tcPr marL="9151" marR="9151" marT="9151" marB="0" anchor="ctr">
                    <a:solidFill>
                      <a:schemeClr val="accent3">
                        <a:lumMod val="60000"/>
                        <a:lumOff val="40000"/>
                      </a:schemeClr>
                    </a:solidFill>
                  </a:tcPr>
                </a:tc>
              </a:tr>
              <a:tr h="470754">
                <a:tc>
                  <a:txBody>
                    <a:bodyPr/>
                    <a:lstStyle/>
                    <a:p>
                      <a:pPr algn="ctr" fontAlgn="b"/>
                      <a:r>
                        <a:rPr lang="de-DE" sz="1500" u="none" strike="noStrike" dirty="0">
                          <a:solidFill>
                            <a:schemeClr val="bg1"/>
                          </a:solidFill>
                          <a:effectLst/>
                        </a:rPr>
                        <a:t>Fortbildung</a:t>
                      </a:r>
                      <a:endParaRPr lang="de-DE" sz="1500" b="0" i="0" u="none" strike="noStrike" dirty="0">
                        <a:solidFill>
                          <a:schemeClr val="bg1"/>
                        </a:solidFill>
                        <a:effectLst/>
                        <a:latin typeface="Calibri"/>
                      </a:endParaRPr>
                    </a:p>
                  </a:txBody>
                  <a:tcPr marL="9151" marR="9151" marT="9151" marB="0" anchor="ctr">
                    <a:solidFill>
                      <a:schemeClr val="accent3">
                        <a:lumMod val="75000"/>
                      </a:schemeClr>
                    </a:solidFill>
                  </a:tcPr>
                </a:tc>
                <a:tc>
                  <a:txBody>
                    <a:bodyPr/>
                    <a:lstStyle/>
                    <a:p>
                      <a:pPr algn="ctr" fontAlgn="b"/>
                      <a:endParaRPr lang="de-DE" sz="1500" b="1" i="0" u="none" strike="noStrike">
                        <a:solidFill>
                          <a:schemeClr val="bg1"/>
                        </a:solidFill>
                        <a:effectLst/>
                        <a:latin typeface="Calibri"/>
                      </a:endParaRPr>
                    </a:p>
                  </a:txBody>
                  <a:tcPr marL="9151" marR="9151" marT="9151" marB="0" anchor="ctr">
                    <a:solidFill>
                      <a:schemeClr val="accent3">
                        <a:lumMod val="75000"/>
                      </a:schemeClr>
                    </a:solidFill>
                  </a:tcPr>
                </a:tc>
                <a:tc>
                  <a:txBody>
                    <a:bodyPr/>
                    <a:lstStyle/>
                    <a:p>
                      <a:pPr algn="ctr" fontAlgn="b"/>
                      <a:endParaRPr lang="de-DE" sz="1500" b="1" i="0" u="none" strike="noStrike">
                        <a:solidFill>
                          <a:schemeClr val="bg1"/>
                        </a:solidFill>
                        <a:effectLst/>
                        <a:latin typeface="Calibri"/>
                      </a:endParaRPr>
                    </a:p>
                  </a:txBody>
                  <a:tcPr marL="9151" marR="9151" marT="9151" marB="0" anchor="ctr">
                    <a:solidFill>
                      <a:schemeClr val="accent3">
                        <a:lumMod val="75000"/>
                      </a:schemeClr>
                    </a:solidFill>
                  </a:tcPr>
                </a:tc>
                <a:tc>
                  <a:txBody>
                    <a:bodyPr/>
                    <a:lstStyle/>
                    <a:p>
                      <a:pPr algn="ctr" fontAlgn="b"/>
                      <a:endParaRPr lang="de-DE" sz="1500" b="1" i="0" u="none" strike="noStrike">
                        <a:solidFill>
                          <a:schemeClr val="bg1"/>
                        </a:solidFill>
                        <a:effectLst/>
                        <a:latin typeface="Calibri"/>
                      </a:endParaRPr>
                    </a:p>
                  </a:txBody>
                  <a:tcPr marL="9151" marR="9151" marT="9151" marB="0" anchor="ctr">
                    <a:solidFill>
                      <a:schemeClr val="accent3">
                        <a:lumMod val="75000"/>
                      </a:schemeClr>
                    </a:solidFill>
                  </a:tcPr>
                </a:tc>
                <a:tc>
                  <a:txBody>
                    <a:bodyPr/>
                    <a:lstStyle/>
                    <a:p>
                      <a:pPr algn="ctr" fontAlgn="b"/>
                      <a:r>
                        <a:rPr lang="de-DE" sz="1500" b="1" u="none" strike="noStrike" dirty="0">
                          <a:solidFill>
                            <a:schemeClr val="bg1"/>
                          </a:solidFill>
                          <a:effectLst/>
                        </a:rPr>
                        <a:t>x</a:t>
                      </a:r>
                      <a:endParaRPr lang="de-DE" sz="1500" b="1" i="0" u="none" strike="noStrike" dirty="0">
                        <a:solidFill>
                          <a:schemeClr val="bg1"/>
                        </a:solidFill>
                        <a:effectLst/>
                        <a:latin typeface="Calibri"/>
                      </a:endParaRPr>
                    </a:p>
                  </a:txBody>
                  <a:tcPr marL="9151" marR="9151" marT="9151" marB="0" anchor="ctr">
                    <a:solidFill>
                      <a:schemeClr val="accent3">
                        <a:lumMod val="75000"/>
                      </a:schemeClr>
                    </a:solidFill>
                  </a:tcPr>
                </a:tc>
                <a:tc>
                  <a:txBody>
                    <a:bodyPr/>
                    <a:lstStyle/>
                    <a:p>
                      <a:pPr algn="ctr" fontAlgn="b"/>
                      <a:r>
                        <a:rPr lang="de-DE" sz="1500" b="1" u="none" strike="noStrike" dirty="0">
                          <a:solidFill>
                            <a:schemeClr val="bg1"/>
                          </a:solidFill>
                          <a:effectLst/>
                        </a:rPr>
                        <a:t>x</a:t>
                      </a:r>
                      <a:endParaRPr lang="de-DE" sz="1500" b="1" i="0" u="none" strike="noStrike" dirty="0">
                        <a:solidFill>
                          <a:schemeClr val="bg1"/>
                        </a:solidFill>
                        <a:effectLst/>
                        <a:latin typeface="Calibri"/>
                      </a:endParaRPr>
                    </a:p>
                  </a:txBody>
                  <a:tcPr marL="9151" marR="9151" marT="9151" marB="0" anchor="ctr">
                    <a:solidFill>
                      <a:schemeClr val="accent3">
                        <a:lumMod val="75000"/>
                      </a:schemeClr>
                    </a:solidFill>
                  </a:tcPr>
                </a:tc>
                <a:tc>
                  <a:txBody>
                    <a:bodyPr/>
                    <a:lstStyle/>
                    <a:p>
                      <a:pPr algn="ctr" fontAlgn="b"/>
                      <a:r>
                        <a:rPr lang="de-DE" sz="1500" b="1" u="none" strike="noStrike" dirty="0">
                          <a:solidFill>
                            <a:schemeClr val="bg1"/>
                          </a:solidFill>
                          <a:effectLst/>
                        </a:rPr>
                        <a:t>x</a:t>
                      </a:r>
                      <a:endParaRPr lang="de-DE" sz="1500" b="1" i="0" u="none" strike="noStrike" dirty="0">
                        <a:solidFill>
                          <a:schemeClr val="bg1"/>
                        </a:solidFill>
                        <a:effectLst/>
                        <a:latin typeface="Calibri"/>
                      </a:endParaRPr>
                    </a:p>
                  </a:txBody>
                  <a:tcPr marL="9151" marR="9151" marT="9151" marB="0" anchor="ctr">
                    <a:solidFill>
                      <a:schemeClr val="accent3">
                        <a:lumMod val="75000"/>
                      </a:schemeClr>
                    </a:solidFill>
                  </a:tcPr>
                </a:tc>
                <a:tc>
                  <a:txBody>
                    <a:bodyPr/>
                    <a:lstStyle/>
                    <a:p>
                      <a:pPr algn="ctr" fontAlgn="b"/>
                      <a:r>
                        <a:rPr lang="de-DE" sz="1500" b="1" u="none" strike="noStrike" dirty="0">
                          <a:solidFill>
                            <a:schemeClr val="bg1"/>
                          </a:solidFill>
                          <a:effectLst/>
                        </a:rPr>
                        <a:t>x</a:t>
                      </a:r>
                      <a:endParaRPr lang="de-DE" sz="1500" b="1" i="0" u="none" strike="noStrike" dirty="0">
                        <a:solidFill>
                          <a:schemeClr val="bg1"/>
                        </a:solidFill>
                        <a:effectLst/>
                        <a:latin typeface="Calibri"/>
                      </a:endParaRPr>
                    </a:p>
                  </a:txBody>
                  <a:tcPr marL="9151" marR="9151" marT="9151" marB="0" anchor="ctr">
                    <a:solidFill>
                      <a:schemeClr val="accent3">
                        <a:lumMod val="75000"/>
                      </a:schemeClr>
                    </a:solidFill>
                  </a:tcPr>
                </a:tc>
                <a:tc>
                  <a:txBody>
                    <a:bodyPr/>
                    <a:lstStyle/>
                    <a:p>
                      <a:pPr algn="ctr" fontAlgn="b"/>
                      <a:r>
                        <a:rPr lang="de-DE" sz="1500" b="1" u="none" strike="noStrike" dirty="0">
                          <a:solidFill>
                            <a:schemeClr val="bg1"/>
                          </a:solidFill>
                          <a:effectLst/>
                        </a:rPr>
                        <a:t>x</a:t>
                      </a:r>
                      <a:endParaRPr lang="de-DE" sz="1500" b="1" i="0" u="none" strike="noStrike" dirty="0">
                        <a:solidFill>
                          <a:schemeClr val="bg1"/>
                        </a:solidFill>
                        <a:effectLst/>
                        <a:latin typeface="Calibri"/>
                      </a:endParaRPr>
                    </a:p>
                  </a:txBody>
                  <a:tcPr marL="9151" marR="9151" marT="9151" marB="0" anchor="ctr">
                    <a:solidFill>
                      <a:schemeClr val="accent3">
                        <a:lumMod val="75000"/>
                      </a:schemeClr>
                    </a:solidFill>
                  </a:tcPr>
                </a:tc>
                <a:tc>
                  <a:txBody>
                    <a:bodyPr/>
                    <a:lstStyle/>
                    <a:p>
                      <a:pPr algn="ctr" fontAlgn="b"/>
                      <a:r>
                        <a:rPr lang="de-DE" sz="1500" b="1" u="none" strike="noStrike" dirty="0">
                          <a:solidFill>
                            <a:schemeClr val="bg1"/>
                          </a:solidFill>
                          <a:effectLst/>
                        </a:rPr>
                        <a:t>x</a:t>
                      </a:r>
                      <a:endParaRPr lang="de-DE" sz="1500" b="1" i="0" u="none" strike="noStrike" dirty="0">
                        <a:solidFill>
                          <a:schemeClr val="bg1"/>
                        </a:solidFill>
                        <a:effectLst/>
                        <a:latin typeface="Calibri"/>
                      </a:endParaRPr>
                    </a:p>
                  </a:txBody>
                  <a:tcPr marL="9151" marR="9151" marT="9151" marB="0" anchor="ctr">
                    <a:solidFill>
                      <a:schemeClr val="accent3">
                        <a:lumMod val="75000"/>
                      </a:schemeClr>
                    </a:solidFill>
                  </a:tcPr>
                </a:tc>
                <a:tc>
                  <a:txBody>
                    <a:bodyPr/>
                    <a:lstStyle/>
                    <a:p>
                      <a:pPr algn="ctr" fontAlgn="b"/>
                      <a:endParaRPr lang="de-DE" sz="1500" b="1" i="0" u="none" strike="noStrike" dirty="0">
                        <a:solidFill>
                          <a:schemeClr val="bg1"/>
                        </a:solidFill>
                        <a:effectLst/>
                        <a:latin typeface="Calibri"/>
                      </a:endParaRPr>
                    </a:p>
                  </a:txBody>
                  <a:tcPr marL="9151" marR="9151" marT="9151" marB="0" anchor="ctr">
                    <a:solidFill>
                      <a:schemeClr val="accent3">
                        <a:lumMod val="75000"/>
                      </a:schemeClr>
                    </a:solidFill>
                  </a:tcPr>
                </a:tc>
                <a:tc>
                  <a:txBody>
                    <a:bodyPr/>
                    <a:lstStyle/>
                    <a:p>
                      <a:pPr algn="ctr" fontAlgn="b"/>
                      <a:endParaRPr lang="de-DE" sz="1500" b="1" i="0" u="none" strike="noStrike" dirty="0">
                        <a:solidFill>
                          <a:schemeClr val="bg1"/>
                        </a:solidFill>
                        <a:effectLst/>
                        <a:latin typeface="Calibri"/>
                      </a:endParaRPr>
                    </a:p>
                  </a:txBody>
                  <a:tcPr marL="9151" marR="9151" marT="9151" marB="0" anchor="ctr">
                    <a:solidFill>
                      <a:schemeClr val="accent3">
                        <a:lumMod val="75000"/>
                      </a:schemeClr>
                    </a:solidFill>
                  </a:tcPr>
                </a:tc>
                <a:tc>
                  <a:txBody>
                    <a:bodyPr/>
                    <a:lstStyle/>
                    <a:p>
                      <a:pPr algn="ctr" fontAlgn="b"/>
                      <a:r>
                        <a:rPr lang="de-DE" sz="1500" b="1" u="none" strike="noStrike" dirty="0">
                          <a:solidFill>
                            <a:schemeClr val="bg1"/>
                          </a:solidFill>
                          <a:effectLst/>
                        </a:rPr>
                        <a:t>x</a:t>
                      </a:r>
                      <a:endParaRPr lang="de-DE" sz="1500" b="1" i="0" u="none" strike="noStrike" dirty="0">
                        <a:solidFill>
                          <a:schemeClr val="bg1"/>
                        </a:solidFill>
                        <a:effectLst/>
                        <a:latin typeface="Calibri"/>
                      </a:endParaRPr>
                    </a:p>
                  </a:txBody>
                  <a:tcPr marL="9151" marR="9151" marT="9151" marB="0" anchor="ctr">
                    <a:solidFill>
                      <a:schemeClr val="accent3">
                        <a:lumMod val="75000"/>
                      </a:schemeClr>
                    </a:solidFill>
                  </a:tcPr>
                </a:tc>
              </a:tr>
              <a:tr h="400326">
                <a:tc>
                  <a:txBody>
                    <a:bodyPr/>
                    <a:lstStyle/>
                    <a:p>
                      <a:pPr algn="ctr" fontAlgn="b"/>
                      <a:r>
                        <a:rPr lang="de-DE" sz="1500" u="none" strike="noStrike" dirty="0">
                          <a:solidFill>
                            <a:schemeClr val="bg1"/>
                          </a:solidFill>
                          <a:effectLst/>
                        </a:rPr>
                        <a:t>Studium</a:t>
                      </a:r>
                      <a:endParaRPr lang="de-DE" sz="1500" b="0" i="0" u="none" strike="noStrike" dirty="0">
                        <a:solidFill>
                          <a:schemeClr val="bg1"/>
                        </a:solidFill>
                        <a:effectLst/>
                        <a:latin typeface="Calibri"/>
                      </a:endParaRPr>
                    </a:p>
                  </a:txBody>
                  <a:tcPr marL="9151" marR="9151" marT="9151" marB="0" anchor="ctr">
                    <a:solidFill>
                      <a:schemeClr val="accent3">
                        <a:lumMod val="75000"/>
                      </a:schemeClr>
                    </a:solidFill>
                  </a:tcPr>
                </a:tc>
                <a:tc>
                  <a:txBody>
                    <a:bodyPr/>
                    <a:lstStyle/>
                    <a:p>
                      <a:pPr algn="ctr" fontAlgn="b"/>
                      <a:r>
                        <a:rPr lang="de-DE" sz="1500" b="1" u="none" strike="noStrike" dirty="0">
                          <a:solidFill>
                            <a:schemeClr val="bg1"/>
                          </a:solidFill>
                          <a:effectLst/>
                        </a:rPr>
                        <a:t>x</a:t>
                      </a:r>
                      <a:endParaRPr lang="de-DE" sz="1500" b="1" i="0" u="none" strike="noStrike" dirty="0">
                        <a:solidFill>
                          <a:schemeClr val="bg1"/>
                        </a:solidFill>
                        <a:effectLst/>
                        <a:latin typeface="Calibri"/>
                      </a:endParaRPr>
                    </a:p>
                  </a:txBody>
                  <a:tcPr marL="9151" marR="9151" marT="9151" marB="0" anchor="ctr">
                    <a:solidFill>
                      <a:schemeClr val="accent3">
                        <a:lumMod val="75000"/>
                      </a:schemeClr>
                    </a:solidFill>
                  </a:tcPr>
                </a:tc>
                <a:tc>
                  <a:txBody>
                    <a:bodyPr/>
                    <a:lstStyle/>
                    <a:p>
                      <a:pPr algn="ctr" fontAlgn="b"/>
                      <a:r>
                        <a:rPr lang="de-DE" sz="1500" b="1" u="none" strike="noStrike" dirty="0">
                          <a:solidFill>
                            <a:schemeClr val="bg1"/>
                          </a:solidFill>
                          <a:effectLst/>
                        </a:rPr>
                        <a:t>x</a:t>
                      </a:r>
                      <a:endParaRPr lang="de-DE" sz="1500" b="1" i="0" u="none" strike="noStrike" dirty="0">
                        <a:solidFill>
                          <a:schemeClr val="bg1"/>
                        </a:solidFill>
                        <a:effectLst/>
                        <a:latin typeface="Calibri"/>
                      </a:endParaRPr>
                    </a:p>
                  </a:txBody>
                  <a:tcPr marL="9151" marR="9151" marT="9151" marB="0" anchor="ctr">
                    <a:solidFill>
                      <a:schemeClr val="accent3">
                        <a:lumMod val="75000"/>
                      </a:schemeClr>
                    </a:solidFill>
                  </a:tcPr>
                </a:tc>
                <a:tc>
                  <a:txBody>
                    <a:bodyPr/>
                    <a:lstStyle/>
                    <a:p>
                      <a:pPr algn="ctr" fontAlgn="b"/>
                      <a:r>
                        <a:rPr lang="de-DE" sz="1500" b="1" u="none" strike="noStrike">
                          <a:solidFill>
                            <a:schemeClr val="bg1"/>
                          </a:solidFill>
                          <a:effectLst/>
                        </a:rPr>
                        <a:t>x</a:t>
                      </a:r>
                      <a:endParaRPr lang="de-DE" sz="1500" b="1" i="0" u="none" strike="noStrike">
                        <a:solidFill>
                          <a:schemeClr val="bg1"/>
                        </a:solidFill>
                        <a:effectLst/>
                        <a:latin typeface="Calibri"/>
                      </a:endParaRPr>
                    </a:p>
                  </a:txBody>
                  <a:tcPr marL="9151" marR="9151" marT="9151" marB="0" anchor="ctr">
                    <a:solidFill>
                      <a:schemeClr val="accent3">
                        <a:lumMod val="75000"/>
                      </a:schemeClr>
                    </a:solidFill>
                  </a:tcPr>
                </a:tc>
                <a:tc>
                  <a:txBody>
                    <a:bodyPr/>
                    <a:lstStyle/>
                    <a:p>
                      <a:pPr algn="ctr" fontAlgn="b"/>
                      <a:endParaRPr lang="de-DE" sz="1500" b="1" i="0" u="none" strike="noStrike" dirty="0">
                        <a:solidFill>
                          <a:schemeClr val="bg1"/>
                        </a:solidFill>
                        <a:effectLst/>
                        <a:latin typeface="Calibri"/>
                      </a:endParaRPr>
                    </a:p>
                  </a:txBody>
                  <a:tcPr marL="9151" marR="9151" marT="9151" marB="0" anchor="ctr">
                    <a:solidFill>
                      <a:schemeClr val="accent3">
                        <a:lumMod val="75000"/>
                      </a:schemeClr>
                    </a:solidFill>
                  </a:tcPr>
                </a:tc>
                <a:tc>
                  <a:txBody>
                    <a:bodyPr/>
                    <a:lstStyle/>
                    <a:p>
                      <a:pPr algn="ctr" fontAlgn="b"/>
                      <a:endParaRPr lang="de-DE" sz="1500" b="1" i="0" u="none" strike="noStrike">
                        <a:solidFill>
                          <a:schemeClr val="bg1"/>
                        </a:solidFill>
                        <a:effectLst/>
                        <a:latin typeface="Calibri"/>
                      </a:endParaRPr>
                    </a:p>
                  </a:txBody>
                  <a:tcPr marL="9151" marR="9151" marT="9151" marB="0" anchor="ctr">
                    <a:solidFill>
                      <a:schemeClr val="accent3">
                        <a:lumMod val="75000"/>
                      </a:schemeClr>
                    </a:solidFill>
                  </a:tcPr>
                </a:tc>
                <a:tc>
                  <a:txBody>
                    <a:bodyPr/>
                    <a:lstStyle/>
                    <a:p>
                      <a:pPr algn="ctr" fontAlgn="b"/>
                      <a:endParaRPr lang="de-DE" sz="1500" b="1" i="0" u="none" strike="noStrike" dirty="0">
                        <a:solidFill>
                          <a:schemeClr val="bg1"/>
                        </a:solidFill>
                        <a:effectLst/>
                        <a:latin typeface="Calibri"/>
                      </a:endParaRPr>
                    </a:p>
                  </a:txBody>
                  <a:tcPr marL="9151" marR="9151" marT="9151" marB="0" anchor="ctr">
                    <a:solidFill>
                      <a:schemeClr val="accent3">
                        <a:lumMod val="75000"/>
                      </a:schemeClr>
                    </a:solidFill>
                  </a:tcPr>
                </a:tc>
                <a:tc>
                  <a:txBody>
                    <a:bodyPr/>
                    <a:lstStyle/>
                    <a:p>
                      <a:pPr algn="ctr" fontAlgn="b"/>
                      <a:endParaRPr lang="de-DE" sz="1500" b="1" i="0" u="none" strike="noStrike">
                        <a:solidFill>
                          <a:schemeClr val="bg1"/>
                        </a:solidFill>
                        <a:effectLst/>
                        <a:latin typeface="Calibri"/>
                      </a:endParaRPr>
                    </a:p>
                  </a:txBody>
                  <a:tcPr marL="9151" marR="9151" marT="9151" marB="0" anchor="ctr">
                    <a:solidFill>
                      <a:schemeClr val="accent3">
                        <a:lumMod val="75000"/>
                      </a:schemeClr>
                    </a:solidFill>
                  </a:tcPr>
                </a:tc>
                <a:tc>
                  <a:txBody>
                    <a:bodyPr/>
                    <a:lstStyle/>
                    <a:p>
                      <a:pPr algn="ctr" fontAlgn="b"/>
                      <a:endParaRPr lang="de-DE" sz="1500" b="1" i="0" u="none" strike="noStrike" dirty="0">
                        <a:solidFill>
                          <a:schemeClr val="bg1"/>
                        </a:solidFill>
                        <a:effectLst/>
                        <a:latin typeface="Calibri"/>
                      </a:endParaRPr>
                    </a:p>
                  </a:txBody>
                  <a:tcPr marL="9151" marR="9151" marT="9151" marB="0" anchor="ctr">
                    <a:solidFill>
                      <a:schemeClr val="accent3">
                        <a:lumMod val="75000"/>
                      </a:schemeClr>
                    </a:solidFill>
                  </a:tcPr>
                </a:tc>
                <a:tc>
                  <a:txBody>
                    <a:bodyPr/>
                    <a:lstStyle/>
                    <a:p>
                      <a:pPr algn="ctr" fontAlgn="b"/>
                      <a:endParaRPr lang="de-DE" sz="1500" b="1" i="0" u="none" strike="noStrike" dirty="0">
                        <a:solidFill>
                          <a:schemeClr val="bg1"/>
                        </a:solidFill>
                        <a:effectLst/>
                        <a:latin typeface="Calibri"/>
                      </a:endParaRPr>
                    </a:p>
                  </a:txBody>
                  <a:tcPr marL="9151" marR="9151" marT="9151" marB="0" anchor="ctr">
                    <a:solidFill>
                      <a:schemeClr val="accent3">
                        <a:lumMod val="75000"/>
                      </a:schemeClr>
                    </a:solidFill>
                  </a:tcPr>
                </a:tc>
                <a:tc>
                  <a:txBody>
                    <a:bodyPr/>
                    <a:lstStyle/>
                    <a:p>
                      <a:pPr algn="ctr" fontAlgn="b"/>
                      <a:r>
                        <a:rPr lang="de-DE" sz="1500" b="1" u="none" strike="noStrike" dirty="0">
                          <a:solidFill>
                            <a:schemeClr val="bg1"/>
                          </a:solidFill>
                          <a:effectLst/>
                        </a:rPr>
                        <a:t>x</a:t>
                      </a:r>
                      <a:endParaRPr lang="de-DE" sz="1500" b="1" i="0" u="none" strike="noStrike" dirty="0">
                        <a:solidFill>
                          <a:schemeClr val="bg1"/>
                        </a:solidFill>
                        <a:effectLst/>
                        <a:latin typeface="Calibri"/>
                      </a:endParaRPr>
                    </a:p>
                  </a:txBody>
                  <a:tcPr marL="9151" marR="9151" marT="9151" marB="0" anchor="ctr">
                    <a:solidFill>
                      <a:schemeClr val="accent3">
                        <a:lumMod val="75000"/>
                      </a:schemeClr>
                    </a:solidFill>
                  </a:tcPr>
                </a:tc>
                <a:tc>
                  <a:txBody>
                    <a:bodyPr/>
                    <a:lstStyle/>
                    <a:p>
                      <a:pPr algn="ctr" fontAlgn="b"/>
                      <a:r>
                        <a:rPr lang="de-DE" sz="1500" b="1" u="none" strike="noStrike" dirty="0">
                          <a:solidFill>
                            <a:schemeClr val="bg1"/>
                          </a:solidFill>
                          <a:effectLst/>
                        </a:rPr>
                        <a:t>x</a:t>
                      </a:r>
                      <a:endParaRPr lang="de-DE" sz="1500" b="1" i="0" u="none" strike="noStrike" dirty="0">
                        <a:solidFill>
                          <a:schemeClr val="bg1"/>
                        </a:solidFill>
                        <a:effectLst/>
                        <a:latin typeface="Calibri"/>
                      </a:endParaRPr>
                    </a:p>
                  </a:txBody>
                  <a:tcPr marL="9151" marR="9151" marT="9151" marB="0" anchor="ctr">
                    <a:solidFill>
                      <a:schemeClr val="accent3">
                        <a:lumMod val="75000"/>
                      </a:schemeClr>
                    </a:solidFill>
                  </a:tcPr>
                </a:tc>
                <a:tc>
                  <a:txBody>
                    <a:bodyPr/>
                    <a:lstStyle/>
                    <a:p>
                      <a:pPr algn="ctr" fontAlgn="b"/>
                      <a:r>
                        <a:rPr lang="de-DE" sz="1500" b="1" u="none" strike="noStrike" dirty="0">
                          <a:solidFill>
                            <a:schemeClr val="bg1"/>
                          </a:solidFill>
                          <a:effectLst/>
                        </a:rPr>
                        <a:t>x</a:t>
                      </a:r>
                      <a:endParaRPr lang="de-DE" sz="1500" b="1" i="0" u="none" strike="noStrike" dirty="0">
                        <a:solidFill>
                          <a:schemeClr val="bg1"/>
                        </a:solidFill>
                        <a:effectLst/>
                        <a:latin typeface="Calibri"/>
                      </a:endParaRPr>
                    </a:p>
                  </a:txBody>
                  <a:tcPr marL="9151" marR="9151" marT="9151" marB="0" anchor="ctr">
                    <a:solidFill>
                      <a:schemeClr val="accent3">
                        <a:lumMod val="75000"/>
                      </a:schemeClr>
                    </a:solidFill>
                  </a:tcPr>
                </a:tc>
              </a:tr>
            </a:tbl>
          </a:graphicData>
        </a:graphic>
      </p:graphicFrame>
      <p:sp>
        <p:nvSpPr>
          <p:cNvPr id="25" name="Gefaltete Ecke 24"/>
          <p:cNvSpPr/>
          <p:nvPr/>
        </p:nvSpPr>
        <p:spPr bwMode="auto">
          <a:xfrm>
            <a:off x="539552" y="2420888"/>
            <a:ext cx="1296144" cy="1224136"/>
          </a:xfrm>
          <a:prstGeom prst="foldedCorner">
            <a:avLst/>
          </a:prstGeom>
          <a:solidFill>
            <a:schemeClr val="bg1"/>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0" tIns="0" rIns="0" bIns="0" numCol="1" rtlCol="0" anchor="t" anchorCtr="0" compatLnSpc="1">
            <a:prstTxWarp prst="textNoShape">
              <a:avLst/>
            </a:prstTxWarp>
          </a:bodyPr>
          <a:lstStyle/>
          <a:p>
            <a:pPr marL="82550" algn="ctr">
              <a:buNone/>
            </a:pPr>
            <a:r>
              <a:rPr lang="de-DE" sz="1400" b="1" dirty="0">
                <a:solidFill>
                  <a:schemeClr val="accent3"/>
                </a:solidFill>
              </a:rPr>
              <a:t>Tipp: </a:t>
            </a:r>
            <a:endParaRPr lang="de-DE" sz="1400" b="1" dirty="0" smtClean="0">
              <a:solidFill>
                <a:schemeClr val="accent3"/>
              </a:solidFill>
            </a:endParaRPr>
          </a:p>
          <a:p>
            <a:pPr marL="82550" algn="ctr">
              <a:buNone/>
            </a:pPr>
            <a:r>
              <a:rPr lang="de-DE" sz="1400" dirty="0" smtClean="0"/>
              <a:t>Weiterbildungs-kosten </a:t>
            </a:r>
            <a:br>
              <a:rPr lang="de-DE" sz="1400" dirty="0" smtClean="0"/>
            </a:br>
            <a:r>
              <a:rPr lang="de-DE" sz="1400" dirty="0" smtClean="0"/>
              <a:t>sind </a:t>
            </a:r>
            <a:r>
              <a:rPr lang="de-DE" sz="1400" dirty="0"/>
              <a:t>steuerlich absetzbar!</a:t>
            </a:r>
          </a:p>
          <a:p>
            <a:pPr marL="82550" algn="ctr">
              <a:buNone/>
            </a:pPr>
            <a:endParaRPr lang="de-DE" sz="1400" dirty="0"/>
          </a:p>
        </p:txBody>
      </p:sp>
    </p:spTree>
    <p:extLst>
      <p:ext uri="{BB962C8B-B14F-4D97-AF65-F5344CB8AC3E}">
        <p14:creationId xmlns:p14="http://schemas.microsoft.com/office/powerpoint/2010/main" val="224555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efaltete Ecke 6"/>
          <p:cNvSpPr/>
          <p:nvPr/>
        </p:nvSpPr>
        <p:spPr bwMode="auto">
          <a:xfrm>
            <a:off x="251520" y="1565176"/>
            <a:ext cx="4737889" cy="3880048"/>
          </a:xfrm>
          <a:prstGeom prst="foldedCorner">
            <a:avLst>
              <a:gd name="adj" fmla="val 9129"/>
            </a:avLst>
          </a:prstGeom>
          <a:solidFill>
            <a:schemeClr val="bg1"/>
          </a:solidFill>
          <a:ln w="9525" cap="flat" cmpd="sng" algn="ctr">
            <a:solidFill>
              <a:schemeClr val="bg1">
                <a:lumMod val="50000"/>
              </a:schemeClr>
            </a:solidFill>
            <a:prstDash val="solid"/>
            <a:round/>
            <a:headEnd type="none" w="med" len="med"/>
            <a:tailEnd type="none" w="med" len="med"/>
          </a:ln>
          <a:effectLst>
            <a:outerShdw dist="35921" dir="2700000" algn="ctr" rotWithShape="0">
              <a:schemeClr val="bg2"/>
            </a:outerShdw>
          </a:effectLst>
          <a:extLst/>
        </p:spPr>
        <p:txBody>
          <a:bodyPr vert="horz" wrap="square" lIns="0" tIns="0" rIns="0" bIns="0" numCol="1" rtlCol="0" anchor="b" anchorCtr="0" compatLnSpc="1">
            <a:prstTxWarp prst="textNoShape">
              <a:avLst/>
            </a:prstTxWarp>
          </a:bodyPr>
          <a:lstStyle/>
          <a:p>
            <a:pPr marL="82550">
              <a:buNone/>
            </a:pPr>
            <a:endParaRPr lang="de-DE" sz="1600" dirty="0"/>
          </a:p>
        </p:txBody>
      </p:sp>
      <p:sp>
        <p:nvSpPr>
          <p:cNvPr id="3" name="Foliennummernplatzhalter 2"/>
          <p:cNvSpPr>
            <a:spLocks noGrp="1"/>
          </p:cNvSpPr>
          <p:nvPr>
            <p:ph type="sldNum" sz="quarter" idx="10"/>
          </p:nvPr>
        </p:nvSpPr>
        <p:spPr/>
        <p:txBody>
          <a:bodyPr/>
          <a:lstStyle/>
          <a:p>
            <a:fld id="{37D64997-12B8-4B92-8586-39D430AF88F2}" type="slidenum">
              <a:rPr lang="de-DE" smtClean="0"/>
              <a:pPr/>
              <a:t>16</a:t>
            </a:fld>
            <a:endParaRPr lang="de-DE">
              <a:solidFill>
                <a:schemeClr val="tx1"/>
              </a:solidFill>
            </a:endParaRPr>
          </a:p>
        </p:txBody>
      </p:sp>
      <p:sp>
        <p:nvSpPr>
          <p:cNvPr id="14" name="Titel 1"/>
          <p:cNvSpPr txBox="1">
            <a:spLocks/>
          </p:cNvSpPr>
          <p:nvPr/>
        </p:nvSpPr>
        <p:spPr bwMode="auto">
          <a:xfrm>
            <a:off x="403920" y="1565176"/>
            <a:ext cx="720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lgn="l" rtl="0" eaLnBrk="1" fontAlgn="base" hangingPunct="1">
              <a:lnSpc>
                <a:spcPts val="2600"/>
              </a:lnSpc>
              <a:spcBef>
                <a:spcPct val="0"/>
              </a:spcBef>
              <a:spcAft>
                <a:spcPct val="0"/>
              </a:spcAft>
              <a:defRPr sz="2400" b="1">
                <a:solidFill>
                  <a:srgbClr val="FF0000"/>
                </a:solidFill>
                <a:latin typeface="+mj-lt"/>
                <a:ea typeface="+mj-ea"/>
                <a:cs typeface="+mj-cs"/>
              </a:defRPr>
            </a:lvl1pPr>
            <a:lvl2pPr algn="l" rtl="0" eaLnBrk="1" fontAlgn="base" hangingPunct="1">
              <a:lnSpc>
                <a:spcPts val="2600"/>
              </a:lnSpc>
              <a:spcBef>
                <a:spcPct val="0"/>
              </a:spcBef>
              <a:spcAft>
                <a:spcPct val="0"/>
              </a:spcAft>
              <a:defRPr sz="2400" b="1">
                <a:solidFill>
                  <a:srgbClr val="FF0000"/>
                </a:solidFill>
                <a:latin typeface="Arial" charset="0"/>
              </a:defRPr>
            </a:lvl2pPr>
            <a:lvl3pPr algn="l" rtl="0" eaLnBrk="1" fontAlgn="base" hangingPunct="1">
              <a:lnSpc>
                <a:spcPts val="2600"/>
              </a:lnSpc>
              <a:spcBef>
                <a:spcPct val="0"/>
              </a:spcBef>
              <a:spcAft>
                <a:spcPct val="0"/>
              </a:spcAft>
              <a:defRPr sz="2400" b="1">
                <a:solidFill>
                  <a:srgbClr val="FF0000"/>
                </a:solidFill>
                <a:latin typeface="Arial" charset="0"/>
              </a:defRPr>
            </a:lvl3pPr>
            <a:lvl4pPr algn="l" rtl="0" eaLnBrk="1" fontAlgn="base" hangingPunct="1">
              <a:lnSpc>
                <a:spcPts val="2600"/>
              </a:lnSpc>
              <a:spcBef>
                <a:spcPct val="0"/>
              </a:spcBef>
              <a:spcAft>
                <a:spcPct val="0"/>
              </a:spcAft>
              <a:defRPr sz="2400" b="1">
                <a:solidFill>
                  <a:srgbClr val="FF0000"/>
                </a:solidFill>
                <a:latin typeface="Arial" charset="0"/>
              </a:defRPr>
            </a:lvl4pPr>
            <a:lvl5pPr algn="l" rtl="0" eaLnBrk="1" fontAlgn="base" hangingPunct="1">
              <a:lnSpc>
                <a:spcPts val="2600"/>
              </a:lnSpc>
              <a:spcBef>
                <a:spcPct val="0"/>
              </a:spcBef>
              <a:spcAft>
                <a:spcPct val="0"/>
              </a:spcAft>
              <a:defRPr sz="2400" b="1">
                <a:solidFill>
                  <a:srgbClr val="FF0000"/>
                </a:solidFill>
                <a:latin typeface="Arial" charset="0"/>
              </a:defRPr>
            </a:lvl5pPr>
            <a:lvl6pPr marL="457200" algn="l" rtl="0" eaLnBrk="1" fontAlgn="base" hangingPunct="1">
              <a:lnSpc>
                <a:spcPts val="2600"/>
              </a:lnSpc>
              <a:spcBef>
                <a:spcPct val="0"/>
              </a:spcBef>
              <a:spcAft>
                <a:spcPct val="0"/>
              </a:spcAft>
              <a:defRPr sz="2400" b="1">
                <a:solidFill>
                  <a:srgbClr val="FF0000"/>
                </a:solidFill>
                <a:latin typeface="Arial" charset="0"/>
              </a:defRPr>
            </a:lvl6pPr>
            <a:lvl7pPr marL="914400" algn="l" rtl="0" eaLnBrk="1" fontAlgn="base" hangingPunct="1">
              <a:lnSpc>
                <a:spcPts val="2600"/>
              </a:lnSpc>
              <a:spcBef>
                <a:spcPct val="0"/>
              </a:spcBef>
              <a:spcAft>
                <a:spcPct val="0"/>
              </a:spcAft>
              <a:defRPr sz="2400" b="1">
                <a:solidFill>
                  <a:srgbClr val="FF0000"/>
                </a:solidFill>
                <a:latin typeface="Arial" charset="0"/>
              </a:defRPr>
            </a:lvl7pPr>
            <a:lvl8pPr marL="1371600" algn="l" rtl="0" eaLnBrk="1" fontAlgn="base" hangingPunct="1">
              <a:lnSpc>
                <a:spcPts val="2600"/>
              </a:lnSpc>
              <a:spcBef>
                <a:spcPct val="0"/>
              </a:spcBef>
              <a:spcAft>
                <a:spcPct val="0"/>
              </a:spcAft>
              <a:defRPr sz="2400" b="1">
                <a:solidFill>
                  <a:srgbClr val="FF0000"/>
                </a:solidFill>
                <a:latin typeface="Arial" charset="0"/>
              </a:defRPr>
            </a:lvl8pPr>
            <a:lvl9pPr marL="1828800" algn="l" rtl="0" eaLnBrk="1" fontAlgn="base" hangingPunct="1">
              <a:lnSpc>
                <a:spcPts val="2600"/>
              </a:lnSpc>
              <a:spcBef>
                <a:spcPct val="0"/>
              </a:spcBef>
              <a:spcAft>
                <a:spcPct val="0"/>
              </a:spcAft>
              <a:defRPr sz="2400" b="1">
                <a:solidFill>
                  <a:srgbClr val="FF0000"/>
                </a:solidFill>
                <a:latin typeface="Arial" charset="0"/>
              </a:defRPr>
            </a:lvl9pPr>
          </a:lstStyle>
          <a:p>
            <a:pPr>
              <a:buFontTx/>
              <a:buNone/>
            </a:pPr>
            <a:r>
              <a:rPr lang="de-DE" kern="0" dirty="0" smtClean="0"/>
              <a:t>Weitere Infos unter:</a:t>
            </a:r>
            <a:endParaRPr lang="de-DE" kern="0" dirty="0"/>
          </a:p>
        </p:txBody>
      </p:sp>
      <p:sp>
        <p:nvSpPr>
          <p:cNvPr id="11" name="Textplatzhalter 4"/>
          <p:cNvSpPr>
            <a:spLocks noGrp="1"/>
          </p:cNvSpPr>
          <p:nvPr>
            <p:ph type="body" sz="quarter" idx="12"/>
          </p:nvPr>
        </p:nvSpPr>
        <p:spPr>
          <a:xfrm>
            <a:off x="403920" y="2276872"/>
            <a:ext cx="8740080" cy="367240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a:lnSpc>
                <a:spcPct val="100000"/>
              </a:lnSpc>
            </a:pPr>
            <a:r>
              <a:rPr lang="de-DE" b="0" dirty="0"/>
              <a:t>mehr zum BAföG: </a:t>
            </a:r>
            <a:r>
              <a:rPr lang="de-DE" b="0" dirty="0" smtClean="0"/>
              <a:t/>
            </a:r>
            <a:br>
              <a:rPr lang="de-DE" b="0" dirty="0" smtClean="0"/>
            </a:br>
            <a:r>
              <a:rPr lang="de-DE" b="0" dirty="0" smtClean="0"/>
              <a:t>www.bafoeg.bmbf.de</a:t>
            </a:r>
            <a:endParaRPr lang="de-DE" b="0" dirty="0"/>
          </a:p>
          <a:p>
            <a:pPr>
              <a:lnSpc>
                <a:spcPct val="100000"/>
              </a:lnSpc>
            </a:pPr>
            <a:r>
              <a:rPr lang="de-DE" b="0" dirty="0"/>
              <a:t>mehr zum Bildungskredit: </a:t>
            </a:r>
            <a:r>
              <a:rPr lang="de-DE" b="0" dirty="0" smtClean="0"/>
              <a:t/>
            </a:r>
            <a:br>
              <a:rPr lang="de-DE" b="0" dirty="0" smtClean="0"/>
            </a:br>
            <a:r>
              <a:rPr lang="de-DE" b="0" dirty="0" smtClean="0"/>
              <a:t>www.bafoeg.bmbf.de/de/110.php</a:t>
            </a:r>
            <a:endParaRPr lang="de-DE" b="0" dirty="0"/>
          </a:p>
          <a:p>
            <a:pPr>
              <a:lnSpc>
                <a:spcPct val="100000"/>
              </a:lnSpc>
            </a:pPr>
            <a:r>
              <a:rPr lang="de-DE" b="0" dirty="0"/>
              <a:t>mehr zum Meister-BAföG   </a:t>
            </a:r>
            <a:r>
              <a:rPr lang="de-DE" b="0" dirty="0" smtClean="0"/>
              <a:t/>
            </a:r>
            <a:br>
              <a:rPr lang="de-DE" b="0" dirty="0" smtClean="0"/>
            </a:br>
            <a:r>
              <a:rPr lang="de-DE" b="0" dirty="0" smtClean="0"/>
              <a:t>www.meister-bafoeg.info</a:t>
            </a:r>
            <a:endParaRPr lang="de-DE" b="0" dirty="0"/>
          </a:p>
          <a:p>
            <a:pPr>
              <a:lnSpc>
                <a:spcPct val="100000"/>
              </a:lnSpc>
            </a:pPr>
            <a:r>
              <a:rPr lang="de-DE" b="0" dirty="0"/>
              <a:t>KfW-Studienkredite: </a:t>
            </a:r>
            <a:r>
              <a:rPr lang="de-DE" b="0" dirty="0" smtClean="0"/>
              <a:t/>
            </a:r>
            <a:br>
              <a:rPr lang="de-DE" b="0" dirty="0" smtClean="0"/>
            </a:br>
            <a:r>
              <a:rPr lang="de-DE" b="0" dirty="0" smtClean="0"/>
              <a:t>www.kfw.de/inlandsfoerderung/</a:t>
            </a:r>
            <a:br>
              <a:rPr lang="de-DE" b="0" dirty="0" smtClean="0"/>
            </a:br>
            <a:r>
              <a:rPr lang="de-DE" b="0" dirty="0" smtClean="0"/>
              <a:t>Privatpersonen/Studieren-Qualifizieren</a:t>
            </a:r>
            <a:endParaRPr lang="de-DE" b="0" dirty="0"/>
          </a:p>
        </p:txBody>
      </p:sp>
    </p:spTree>
    <p:extLst>
      <p:ext uri="{BB962C8B-B14F-4D97-AF65-F5344CB8AC3E}">
        <p14:creationId xmlns:p14="http://schemas.microsoft.com/office/powerpoint/2010/main" val="4108438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37D64997-12B8-4B92-8586-39D430AF88F2}" type="slidenum">
              <a:rPr lang="de-DE" smtClean="0"/>
              <a:pPr/>
              <a:t>17</a:t>
            </a:fld>
            <a:endParaRPr lang="de-DE">
              <a:solidFill>
                <a:schemeClr val="tx1"/>
              </a:solidFill>
            </a:endParaRPr>
          </a:p>
        </p:txBody>
      </p:sp>
      <p:sp>
        <p:nvSpPr>
          <p:cNvPr id="14" name="Titel 1"/>
          <p:cNvSpPr txBox="1">
            <a:spLocks/>
          </p:cNvSpPr>
          <p:nvPr/>
        </p:nvSpPr>
        <p:spPr bwMode="auto">
          <a:xfrm>
            <a:off x="403920" y="1565176"/>
            <a:ext cx="720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lgn="l" rtl="0" eaLnBrk="1" fontAlgn="base" hangingPunct="1">
              <a:lnSpc>
                <a:spcPts val="2600"/>
              </a:lnSpc>
              <a:spcBef>
                <a:spcPct val="0"/>
              </a:spcBef>
              <a:spcAft>
                <a:spcPct val="0"/>
              </a:spcAft>
              <a:defRPr sz="2400" b="1">
                <a:solidFill>
                  <a:srgbClr val="FF0000"/>
                </a:solidFill>
                <a:latin typeface="+mj-lt"/>
                <a:ea typeface="+mj-ea"/>
                <a:cs typeface="+mj-cs"/>
              </a:defRPr>
            </a:lvl1pPr>
            <a:lvl2pPr algn="l" rtl="0" eaLnBrk="1" fontAlgn="base" hangingPunct="1">
              <a:lnSpc>
                <a:spcPts val="2600"/>
              </a:lnSpc>
              <a:spcBef>
                <a:spcPct val="0"/>
              </a:spcBef>
              <a:spcAft>
                <a:spcPct val="0"/>
              </a:spcAft>
              <a:defRPr sz="2400" b="1">
                <a:solidFill>
                  <a:srgbClr val="FF0000"/>
                </a:solidFill>
                <a:latin typeface="Arial" charset="0"/>
              </a:defRPr>
            </a:lvl2pPr>
            <a:lvl3pPr algn="l" rtl="0" eaLnBrk="1" fontAlgn="base" hangingPunct="1">
              <a:lnSpc>
                <a:spcPts val="2600"/>
              </a:lnSpc>
              <a:spcBef>
                <a:spcPct val="0"/>
              </a:spcBef>
              <a:spcAft>
                <a:spcPct val="0"/>
              </a:spcAft>
              <a:defRPr sz="2400" b="1">
                <a:solidFill>
                  <a:srgbClr val="FF0000"/>
                </a:solidFill>
                <a:latin typeface="Arial" charset="0"/>
              </a:defRPr>
            </a:lvl3pPr>
            <a:lvl4pPr algn="l" rtl="0" eaLnBrk="1" fontAlgn="base" hangingPunct="1">
              <a:lnSpc>
                <a:spcPts val="2600"/>
              </a:lnSpc>
              <a:spcBef>
                <a:spcPct val="0"/>
              </a:spcBef>
              <a:spcAft>
                <a:spcPct val="0"/>
              </a:spcAft>
              <a:defRPr sz="2400" b="1">
                <a:solidFill>
                  <a:srgbClr val="FF0000"/>
                </a:solidFill>
                <a:latin typeface="Arial" charset="0"/>
              </a:defRPr>
            </a:lvl4pPr>
            <a:lvl5pPr algn="l" rtl="0" eaLnBrk="1" fontAlgn="base" hangingPunct="1">
              <a:lnSpc>
                <a:spcPts val="2600"/>
              </a:lnSpc>
              <a:spcBef>
                <a:spcPct val="0"/>
              </a:spcBef>
              <a:spcAft>
                <a:spcPct val="0"/>
              </a:spcAft>
              <a:defRPr sz="2400" b="1">
                <a:solidFill>
                  <a:srgbClr val="FF0000"/>
                </a:solidFill>
                <a:latin typeface="Arial" charset="0"/>
              </a:defRPr>
            </a:lvl5pPr>
            <a:lvl6pPr marL="457200" algn="l" rtl="0" eaLnBrk="1" fontAlgn="base" hangingPunct="1">
              <a:lnSpc>
                <a:spcPts val="2600"/>
              </a:lnSpc>
              <a:spcBef>
                <a:spcPct val="0"/>
              </a:spcBef>
              <a:spcAft>
                <a:spcPct val="0"/>
              </a:spcAft>
              <a:defRPr sz="2400" b="1">
                <a:solidFill>
                  <a:srgbClr val="FF0000"/>
                </a:solidFill>
                <a:latin typeface="Arial" charset="0"/>
              </a:defRPr>
            </a:lvl6pPr>
            <a:lvl7pPr marL="914400" algn="l" rtl="0" eaLnBrk="1" fontAlgn="base" hangingPunct="1">
              <a:lnSpc>
                <a:spcPts val="2600"/>
              </a:lnSpc>
              <a:spcBef>
                <a:spcPct val="0"/>
              </a:spcBef>
              <a:spcAft>
                <a:spcPct val="0"/>
              </a:spcAft>
              <a:defRPr sz="2400" b="1">
                <a:solidFill>
                  <a:srgbClr val="FF0000"/>
                </a:solidFill>
                <a:latin typeface="Arial" charset="0"/>
              </a:defRPr>
            </a:lvl7pPr>
            <a:lvl8pPr marL="1371600" algn="l" rtl="0" eaLnBrk="1" fontAlgn="base" hangingPunct="1">
              <a:lnSpc>
                <a:spcPts val="2600"/>
              </a:lnSpc>
              <a:spcBef>
                <a:spcPct val="0"/>
              </a:spcBef>
              <a:spcAft>
                <a:spcPct val="0"/>
              </a:spcAft>
              <a:defRPr sz="2400" b="1">
                <a:solidFill>
                  <a:srgbClr val="FF0000"/>
                </a:solidFill>
                <a:latin typeface="Arial" charset="0"/>
              </a:defRPr>
            </a:lvl8pPr>
            <a:lvl9pPr marL="1828800" algn="l" rtl="0" eaLnBrk="1" fontAlgn="base" hangingPunct="1">
              <a:lnSpc>
                <a:spcPts val="2600"/>
              </a:lnSpc>
              <a:spcBef>
                <a:spcPct val="0"/>
              </a:spcBef>
              <a:spcAft>
                <a:spcPct val="0"/>
              </a:spcAft>
              <a:defRPr sz="2400" b="1">
                <a:solidFill>
                  <a:srgbClr val="FF0000"/>
                </a:solidFill>
                <a:latin typeface="Arial" charset="0"/>
              </a:defRPr>
            </a:lvl9pPr>
          </a:lstStyle>
          <a:p>
            <a:pPr>
              <a:buFontTx/>
              <a:buNone/>
            </a:pPr>
            <a:r>
              <a:rPr lang="de-DE" kern="0" dirty="0" smtClean="0"/>
              <a:t>Unser Angebot:</a:t>
            </a:r>
            <a:endParaRPr lang="de-DE" kern="0" dirty="0"/>
          </a:p>
        </p:txBody>
      </p:sp>
      <p:sp>
        <p:nvSpPr>
          <p:cNvPr id="5" name="Rechteck 4"/>
          <p:cNvSpPr/>
          <p:nvPr/>
        </p:nvSpPr>
        <p:spPr>
          <a:xfrm>
            <a:off x="403920" y="2214732"/>
            <a:ext cx="7930522" cy="3806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marL="254000" indent="-254000">
              <a:spcBef>
                <a:spcPts val="1400"/>
              </a:spcBef>
              <a:spcAft>
                <a:spcPts val="600"/>
              </a:spcAft>
              <a:buSzPct val="120000"/>
              <a:buBlip>
                <a:blip r:embed="rId3"/>
              </a:buBlip>
            </a:pPr>
            <a:r>
              <a:rPr lang="de-DE" b="1" dirty="0">
                <a:latin typeface="+mn-lt"/>
              </a:rPr>
              <a:t>Weiterbildung zum Lernmentor  </a:t>
            </a:r>
            <a:r>
              <a:rPr lang="de-DE" dirty="0" smtClean="0">
                <a:latin typeface="+mn-lt"/>
              </a:rPr>
              <a:t/>
            </a:r>
            <a:br>
              <a:rPr lang="de-DE" dirty="0" smtClean="0">
                <a:latin typeface="+mn-lt"/>
              </a:rPr>
            </a:br>
            <a:r>
              <a:rPr lang="de-DE" sz="2000" dirty="0" smtClean="0">
                <a:latin typeface="+mn-lt"/>
              </a:rPr>
              <a:t>Betriebsräte </a:t>
            </a:r>
            <a:r>
              <a:rPr lang="de-DE" sz="2000" dirty="0">
                <a:latin typeface="+mn-lt"/>
              </a:rPr>
              <a:t>machen Bildungsberatung   </a:t>
            </a:r>
            <a:r>
              <a:rPr lang="de-DE" sz="2000" dirty="0" smtClean="0">
                <a:latin typeface="+mn-lt"/>
              </a:rPr>
              <a:t/>
            </a:r>
            <a:br>
              <a:rPr lang="de-DE" sz="2000" dirty="0" smtClean="0">
                <a:latin typeface="+mn-lt"/>
              </a:rPr>
            </a:br>
            <a:r>
              <a:rPr lang="de-DE" sz="800" dirty="0" smtClean="0">
                <a:latin typeface="+mn-lt"/>
              </a:rPr>
              <a:t/>
            </a:r>
            <a:br>
              <a:rPr lang="de-DE" sz="800" dirty="0" smtClean="0">
                <a:latin typeface="+mn-lt"/>
              </a:rPr>
            </a:br>
            <a:r>
              <a:rPr lang="de-DE" sz="2000" dirty="0" smtClean="0">
                <a:latin typeface="+mn-lt"/>
              </a:rPr>
              <a:t>Freistellung nach § </a:t>
            </a:r>
            <a:r>
              <a:rPr lang="de-DE" sz="2000" dirty="0">
                <a:latin typeface="+mn-lt"/>
              </a:rPr>
              <a:t>37.6 </a:t>
            </a:r>
            <a:r>
              <a:rPr lang="de-DE" sz="2000" dirty="0" smtClean="0">
                <a:latin typeface="+mn-lt"/>
              </a:rPr>
              <a:t>BetrVG / § </a:t>
            </a:r>
            <a:r>
              <a:rPr lang="de-DE" sz="2000" dirty="0">
                <a:latin typeface="+mn-lt"/>
              </a:rPr>
              <a:t>96.4 SGB IX/BU  </a:t>
            </a:r>
            <a:r>
              <a:rPr lang="de-DE" sz="2000" dirty="0" smtClean="0">
                <a:latin typeface="+mn-lt"/>
              </a:rPr>
              <a:t/>
            </a:r>
            <a:br>
              <a:rPr lang="de-DE" sz="2000" dirty="0" smtClean="0">
                <a:latin typeface="+mn-lt"/>
              </a:rPr>
            </a:br>
            <a:r>
              <a:rPr lang="de-DE" sz="2000" dirty="0" smtClean="0">
                <a:solidFill>
                  <a:schemeClr val="accent3"/>
                </a:solidFill>
                <a:latin typeface="+mn-lt"/>
              </a:rPr>
              <a:t>30.03</a:t>
            </a:r>
            <a:r>
              <a:rPr lang="de-DE" sz="2000" dirty="0">
                <a:solidFill>
                  <a:schemeClr val="accent3"/>
                </a:solidFill>
                <a:latin typeface="+mn-lt"/>
              </a:rPr>
              <a:t>. – 04.04. LO01414 Lohr</a:t>
            </a:r>
          </a:p>
          <a:p>
            <a:pPr marL="254000" indent="-254000">
              <a:spcBef>
                <a:spcPts val="1400"/>
              </a:spcBef>
              <a:buSzPct val="120000"/>
              <a:buBlip>
                <a:blip r:embed="rId3"/>
              </a:buBlip>
            </a:pPr>
            <a:endParaRPr lang="de-DE" dirty="0">
              <a:latin typeface="+mn-lt"/>
            </a:endParaRPr>
          </a:p>
          <a:p>
            <a:pPr marL="254000" indent="-254000">
              <a:spcBef>
                <a:spcPts val="1400"/>
              </a:spcBef>
              <a:buSzPct val="120000"/>
              <a:buBlip>
                <a:blip r:embed="rId3"/>
              </a:buBlip>
            </a:pPr>
            <a:r>
              <a:rPr lang="de-DE" b="1" dirty="0">
                <a:latin typeface="+mn-lt"/>
              </a:rPr>
              <a:t>Vom Beruf ins Studium: </a:t>
            </a:r>
            <a:r>
              <a:rPr lang="de-DE" dirty="0" smtClean="0">
                <a:latin typeface="+mn-lt"/>
              </a:rPr>
              <a:t/>
            </a:r>
            <a:br>
              <a:rPr lang="de-DE" dirty="0" smtClean="0">
                <a:latin typeface="+mn-lt"/>
              </a:rPr>
            </a:br>
            <a:r>
              <a:rPr lang="de-DE" sz="2000" dirty="0" smtClean="0">
                <a:latin typeface="+mn-lt"/>
              </a:rPr>
              <a:t>Lern- </a:t>
            </a:r>
            <a:r>
              <a:rPr lang="de-DE" sz="2000" dirty="0">
                <a:latin typeface="+mn-lt"/>
              </a:rPr>
              <a:t>und Arbeitsstrategien für ein erfolgreiches Studium                                                    </a:t>
            </a:r>
            <a:r>
              <a:rPr lang="de-DE" sz="2000" dirty="0" smtClean="0">
                <a:latin typeface="+mn-lt"/>
              </a:rPr>
              <a:t/>
            </a:r>
            <a:br>
              <a:rPr lang="de-DE" sz="2000" dirty="0" smtClean="0">
                <a:latin typeface="+mn-lt"/>
              </a:rPr>
            </a:br>
            <a:r>
              <a:rPr lang="de-DE" sz="800" dirty="0" smtClean="0">
                <a:latin typeface="+mn-lt"/>
              </a:rPr>
              <a:t/>
            </a:r>
            <a:br>
              <a:rPr lang="de-DE" sz="800" dirty="0" smtClean="0">
                <a:latin typeface="+mn-lt"/>
              </a:rPr>
            </a:br>
            <a:r>
              <a:rPr lang="de-DE" sz="2000" dirty="0"/>
              <a:t>Freistellung nach </a:t>
            </a:r>
            <a:r>
              <a:rPr lang="de-DE" sz="2000" dirty="0" smtClean="0">
                <a:latin typeface="+mn-lt"/>
              </a:rPr>
              <a:t>Bildungsurlaubsgesetze 	</a:t>
            </a:r>
            <a:br>
              <a:rPr lang="de-DE" sz="2000" dirty="0" smtClean="0">
                <a:latin typeface="+mn-lt"/>
              </a:rPr>
            </a:br>
            <a:r>
              <a:rPr lang="de-DE" sz="2000" dirty="0" smtClean="0">
                <a:solidFill>
                  <a:schemeClr val="accent3"/>
                </a:solidFill>
                <a:latin typeface="+mn-lt"/>
              </a:rPr>
              <a:t>09.07</a:t>
            </a:r>
            <a:r>
              <a:rPr lang="de-DE" sz="2000" dirty="0">
                <a:solidFill>
                  <a:schemeClr val="accent3"/>
                </a:solidFill>
                <a:latin typeface="+mn-lt"/>
              </a:rPr>
              <a:t>. – 11.07. LH07814 Lohr</a:t>
            </a:r>
          </a:p>
        </p:txBody>
      </p:sp>
    </p:spTree>
    <p:extLst>
      <p:ext uri="{BB962C8B-B14F-4D97-AF65-F5344CB8AC3E}">
        <p14:creationId xmlns:p14="http://schemas.microsoft.com/office/powerpoint/2010/main" val="40849066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37D64997-12B8-4B92-8586-39D430AF88F2}" type="slidenum">
              <a:rPr lang="de-DE" smtClean="0"/>
              <a:pPr/>
              <a:t>18</a:t>
            </a:fld>
            <a:endParaRPr lang="de-DE">
              <a:solidFill>
                <a:schemeClr val="tx1"/>
              </a:solidFill>
            </a:endParaRPr>
          </a:p>
        </p:txBody>
      </p:sp>
      <p:pic>
        <p:nvPicPr>
          <p:cNvPr id="6" name="Picture 17" descr="H:\97 IG Metall - Designs\WAP\Logos\WAPi_wir machen Bildung.jpg"/>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403648" y="2348880"/>
            <a:ext cx="611187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1"/>
          <p:cNvSpPr txBox="1">
            <a:spLocks/>
          </p:cNvSpPr>
          <p:nvPr/>
        </p:nvSpPr>
        <p:spPr bwMode="auto">
          <a:xfrm>
            <a:off x="403920" y="1565176"/>
            <a:ext cx="720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lgn="l" rtl="0" eaLnBrk="1" fontAlgn="base" hangingPunct="1">
              <a:lnSpc>
                <a:spcPts val="2600"/>
              </a:lnSpc>
              <a:spcBef>
                <a:spcPct val="0"/>
              </a:spcBef>
              <a:spcAft>
                <a:spcPct val="0"/>
              </a:spcAft>
              <a:defRPr sz="2400" b="1">
                <a:solidFill>
                  <a:srgbClr val="FF0000"/>
                </a:solidFill>
                <a:latin typeface="+mj-lt"/>
                <a:ea typeface="+mj-ea"/>
                <a:cs typeface="+mj-cs"/>
              </a:defRPr>
            </a:lvl1pPr>
            <a:lvl2pPr algn="l" rtl="0" eaLnBrk="1" fontAlgn="base" hangingPunct="1">
              <a:lnSpc>
                <a:spcPts val="2600"/>
              </a:lnSpc>
              <a:spcBef>
                <a:spcPct val="0"/>
              </a:spcBef>
              <a:spcAft>
                <a:spcPct val="0"/>
              </a:spcAft>
              <a:defRPr sz="2400" b="1">
                <a:solidFill>
                  <a:srgbClr val="FF0000"/>
                </a:solidFill>
                <a:latin typeface="Arial" charset="0"/>
              </a:defRPr>
            </a:lvl2pPr>
            <a:lvl3pPr algn="l" rtl="0" eaLnBrk="1" fontAlgn="base" hangingPunct="1">
              <a:lnSpc>
                <a:spcPts val="2600"/>
              </a:lnSpc>
              <a:spcBef>
                <a:spcPct val="0"/>
              </a:spcBef>
              <a:spcAft>
                <a:spcPct val="0"/>
              </a:spcAft>
              <a:defRPr sz="2400" b="1">
                <a:solidFill>
                  <a:srgbClr val="FF0000"/>
                </a:solidFill>
                <a:latin typeface="Arial" charset="0"/>
              </a:defRPr>
            </a:lvl3pPr>
            <a:lvl4pPr algn="l" rtl="0" eaLnBrk="1" fontAlgn="base" hangingPunct="1">
              <a:lnSpc>
                <a:spcPts val="2600"/>
              </a:lnSpc>
              <a:spcBef>
                <a:spcPct val="0"/>
              </a:spcBef>
              <a:spcAft>
                <a:spcPct val="0"/>
              </a:spcAft>
              <a:defRPr sz="2400" b="1">
                <a:solidFill>
                  <a:srgbClr val="FF0000"/>
                </a:solidFill>
                <a:latin typeface="Arial" charset="0"/>
              </a:defRPr>
            </a:lvl4pPr>
            <a:lvl5pPr algn="l" rtl="0" eaLnBrk="1" fontAlgn="base" hangingPunct="1">
              <a:lnSpc>
                <a:spcPts val="2600"/>
              </a:lnSpc>
              <a:spcBef>
                <a:spcPct val="0"/>
              </a:spcBef>
              <a:spcAft>
                <a:spcPct val="0"/>
              </a:spcAft>
              <a:defRPr sz="2400" b="1">
                <a:solidFill>
                  <a:srgbClr val="FF0000"/>
                </a:solidFill>
                <a:latin typeface="Arial" charset="0"/>
              </a:defRPr>
            </a:lvl5pPr>
            <a:lvl6pPr marL="457200" algn="l" rtl="0" eaLnBrk="1" fontAlgn="base" hangingPunct="1">
              <a:lnSpc>
                <a:spcPts val="2600"/>
              </a:lnSpc>
              <a:spcBef>
                <a:spcPct val="0"/>
              </a:spcBef>
              <a:spcAft>
                <a:spcPct val="0"/>
              </a:spcAft>
              <a:defRPr sz="2400" b="1">
                <a:solidFill>
                  <a:srgbClr val="FF0000"/>
                </a:solidFill>
                <a:latin typeface="Arial" charset="0"/>
              </a:defRPr>
            </a:lvl6pPr>
            <a:lvl7pPr marL="914400" algn="l" rtl="0" eaLnBrk="1" fontAlgn="base" hangingPunct="1">
              <a:lnSpc>
                <a:spcPts val="2600"/>
              </a:lnSpc>
              <a:spcBef>
                <a:spcPct val="0"/>
              </a:spcBef>
              <a:spcAft>
                <a:spcPct val="0"/>
              </a:spcAft>
              <a:defRPr sz="2400" b="1">
                <a:solidFill>
                  <a:srgbClr val="FF0000"/>
                </a:solidFill>
                <a:latin typeface="Arial" charset="0"/>
              </a:defRPr>
            </a:lvl7pPr>
            <a:lvl8pPr marL="1371600" algn="l" rtl="0" eaLnBrk="1" fontAlgn="base" hangingPunct="1">
              <a:lnSpc>
                <a:spcPts val="2600"/>
              </a:lnSpc>
              <a:spcBef>
                <a:spcPct val="0"/>
              </a:spcBef>
              <a:spcAft>
                <a:spcPct val="0"/>
              </a:spcAft>
              <a:defRPr sz="2400" b="1">
                <a:solidFill>
                  <a:srgbClr val="FF0000"/>
                </a:solidFill>
                <a:latin typeface="Arial" charset="0"/>
              </a:defRPr>
            </a:lvl8pPr>
            <a:lvl9pPr marL="1828800" algn="l" rtl="0" eaLnBrk="1" fontAlgn="base" hangingPunct="1">
              <a:lnSpc>
                <a:spcPts val="2600"/>
              </a:lnSpc>
              <a:spcBef>
                <a:spcPct val="0"/>
              </a:spcBef>
              <a:spcAft>
                <a:spcPct val="0"/>
              </a:spcAft>
              <a:defRPr sz="2400" b="1">
                <a:solidFill>
                  <a:srgbClr val="FF0000"/>
                </a:solidFill>
                <a:latin typeface="Arial" charset="0"/>
              </a:defRPr>
            </a:lvl9pPr>
          </a:lstStyle>
          <a:p>
            <a:pPr>
              <a:buFontTx/>
              <a:buNone/>
            </a:pPr>
            <a:r>
              <a:rPr lang="de-DE" sz="2800" kern="0" dirty="0" smtClean="0"/>
              <a:t>Vielen Dank für eure Aufmerksamkeit!</a:t>
            </a:r>
            <a:endParaRPr lang="de-DE" sz="2800" kern="0" dirty="0"/>
          </a:p>
        </p:txBody>
      </p:sp>
    </p:spTree>
    <p:extLst>
      <p:ext uri="{BB962C8B-B14F-4D97-AF65-F5344CB8AC3E}">
        <p14:creationId xmlns:p14="http://schemas.microsoft.com/office/powerpoint/2010/main" val="2443003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412776"/>
            <a:ext cx="7200000" cy="540000"/>
          </a:xfrm>
        </p:spPr>
        <p:txBody>
          <a:bodyPr/>
          <a:lstStyle/>
          <a:p>
            <a:r>
              <a:rPr lang="de-DE" dirty="0" smtClean="0"/>
              <a:t>Schlüsselthema Weiterbildung</a:t>
            </a:r>
            <a:endParaRPr lang="de-DE" dirty="0"/>
          </a:p>
        </p:txBody>
      </p:sp>
      <p:sp>
        <p:nvSpPr>
          <p:cNvPr id="3" name="Foliennummernplatzhalter 2"/>
          <p:cNvSpPr>
            <a:spLocks noGrp="1"/>
          </p:cNvSpPr>
          <p:nvPr>
            <p:ph type="sldNum" sz="quarter" idx="10"/>
          </p:nvPr>
        </p:nvSpPr>
        <p:spPr/>
        <p:txBody>
          <a:bodyPr/>
          <a:lstStyle/>
          <a:p>
            <a:fld id="{37D64997-12B8-4B92-8586-39D430AF88F2}" type="slidenum">
              <a:rPr lang="de-DE" smtClean="0"/>
              <a:pPr/>
              <a:t>2</a:t>
            </a:fld>
            <a:endParaRPr lang="de-DE" dirty="0">
              <a:solidFill>
                <a:schemeClr val="tx1"/>
              </a:solidFill>
            </a:endParaRPr>
          </a:p>
        </p:txBody>
      </p:sp>
      <p:sp>
        <p:nvSpPr>
          <p:cNvPr id="5" name="Textplatzhalter 4"/>
          <p:cNvSpPr>
            <a:spLocks noGrp="1"/>
          </p:cNvSpPr>
          <p:nvPr>
            <p:ph type="body" sz="quarter" idx="12"/>
          </p:nvPr>
        </p:nvSpPr>
        <p:spPr>
          <a:xfrm>
            <a:off x="251520" y="2348880"/>
            <a:ext cx="4896543" cy="4001120"/>
          </a:xfrm>
        </p:spPr>
        <p:txBody>
          <a:bodyPr/>
          <a:lstStyle/>
          <a:p>
            <a:pPr marL="0" indent="0">
              <a:buNone/>
            </a:pPr>
            <a:r>
              <a:rPr lang="de-DE" dirty="0" smtClean="0"/>
              <a:t>Du möchtest deinen Horizont erweitern, dich im Job festigen, ganz neue berufliche Perspektiven erschließen?     </a:t>
            </a:r>
          </a:p>
          <a:p>
            <a:pPr marL="0" indent="0">
              <a:buNone/>
            </a:pPr>
            <a:r>
              <a:rPr lang="de-DE" dirty="0" smtClean="0"/>
              <a:t>Dann findest du hier erste Ansätze zu den Themen!</a:t>
            </a:r>
          </a:p>
          <a:p>
            <a:pPr marL="0" indent="0">
              <a:buNone/>
            </a:pPr>
            <a:endParaRPr lang="de-DE" dirty="0" smtClean="0"/>
          </a:p>
        </p:txBody>
      </p:sp>
      <p:pic>
        <p:nvPicPr>
          <p:cNvPr id="6" name="Grafik 5"/>
          <p:cNvPicPr/>
          <p:nvPr/>
        </p:nvPicPr>
        <p:blipFill>
          <a:blip r:embed="rId2" cstate="print">
            <a:extLst>
              <a:ext uri="{28A0092B-C50C-407E-A947-70E740481C1C}">
                <a14:useLocalDpi xmlns:a14="http://schemas.microsoft.com/office/drawing/2010/main" val="0"/>
              </a:ext>
            </a:extLst>
          </a:blip>
          <a:stretch>
            <a:fillRect/>
          </a:stretch>
        </p:blipFill>
        <p:spPr>
          <a:xfrm rot="194660">
            <a:off x="5287501" y="1644263"/>
            <a:ext cx="3220184" cy="4555134"/>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676049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37D64997-12B8-4B92-8586-39D430AF88F2}" type="slidenum">
              <a:rPr lang="de-DE" smtClean="0"/>
              <a:pPr/>
              <a:t>3</a:t>
            </a:fld>
            <a:endParaRPr lang="de-DE">
              <a:solidFill>
                <a:schemeClr val="tx1"/>
              </a:solidFill>
            </a:endParaRPr>
          </a:p>
        </p:txBody>
      </p:sp>
      <p:grpSp>
        <p:nvGrpSpPr>
          <p:cNvPr id="6" name="Gruppieren 5"/>
          <p:cNvGrpSpPr/>
          <p:nvPr/>
        </p:nvGrpSpPr>
        <p:grpSpPr>
          <a:xfrm>
            <a:off x="951315" y="2780928"/>
            <a:ext cx="6930796" cy="3168352"/>
            <a:chOff x="951315" y="2780928"/>
            <a:chExt cx="6930796" cy="3168352"/>
          </a:xfrm>
          <a:effectLst>
            <a:outerShdw blurRad="50800" dist="38100" dir="2700000" algn="tl" rotWithShape="0">
              <a:prstClr val="black">
                <a:alpha val="40000"/>
              </a:prstClr>
            </a:outerShdw>
          </a:effectLst>
        </p:grpSpPr>
        <p:sp>
          <p:nvSpPr>
            <p:cNvPr id="7" name="Rechteck 6"/>
            <p:cNvSpPr/>
            <p:nvPr/>
          </p:nvSpPr>
          <p:spPr bwMode="auto">
            <a:xfrm>
              <a:off x="951315" y="5517232"/>
              <a:ext cx="6930795" cy="432048"/>
            </a:xfrm>
            <a:prstGeom prst="rect">
              <a:avLst/>
            </a:prstGeom>
            <a:solidFill>
              <a:schemeClr val="accent3">
                <a:lumMod val="50000"/>
              </a:schemeClr>
            </a:solidFill>
            <a:ln w="28575" cap="flat" cmpd="sng" algn="ctr">
              <a:solidFill>
                <a:schemeClr val="bg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mn-lt"/>
              </a:endParaRPr>
            </a:p>
          </p:txBody>
        </p:sp>
        <p:sp>
          <p:nvSpPr>
            <p:cNvPr id="11" name="Rechteck 10"/>
            <p:cNvSpPr/>
            <p:nvPr/>
          </p:nvSpPr>
          <p:spPr bwMode="auto">
            <a:xfrm>
              <a:off x="951317" y="4221088"/>
              <a:ext cx="1732368" cy="1296144"/>
            </a:xfrm>
            <a:prstGeom prst="rect">
              <a:avLst/>
            </a:prstGeom>
            <a:solidFill>
              <a:schemeClr val="accent3">
                <a:lumMod val="40000"/>
                <a:lumOff val="60000"/>
              </a:schemeClr>
            </a:solidFill>
            <a:ln>
              <a:headEnd type="none" w="med" len="med"/>
              <a:tailEnd type="none" w="med" len="med"/>
            </a:ln>
            <a:effectLst/>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None/>
                <a:tabLst/>
              </a:pPr>
              <a:r>
                <a:rPr lang="de-DE" sz="1800" b="1" dirty="0" smtClean="0">
                  <a:solidFill>
                    <a:schemeClr val="bg1"/>
                  </a:solidFill>
                </a:rPr>
                <a:t>Schule</a:t>
              </a:r>
              <a:endParaRPr kumimoji="0" lang="de-DE" sz="1800" b="1" i="0" u="none" strike="noStrike" cap="none" normalizeH="0" baseline="0" dirty="0" smtClean="0">
                <a:ln>
                  <a:noFill/>
                </a:ln>
                <a:solidFill>
                  <a:schemeClr val="bg1"/>
                </a:solidFill>
                <a:effectLst/>
              </a:endParaRPr>
            </a:p>
          </p:txBody>
        </p:sp>
        <p:sp>
          <p:nvSpPr>
            <p:cNvPr id="12" name="Rechteck 11"/>
            <p:cNvSpPr/>
            <p:nvPr/>
          </p:nvSpPr>
          <p:spPr bwMode="auto">
            <a:xfrm>
              <a:off x="2685007" y="3573016"/>
              <a:ext cx="1732368" cy="1944216"/>
            </a:xfrm>
            <a:prstGeom prst="rect">
              <a:avLst/>
            </a:prstGeom>
            <a:solidFill>
              <a:schemeClr val="accent3">
                <a:lumMod val="60000"/>
                <a:lumOff val="40000"/>
              </a:schemeClr>
            </a:solidFill>
            <a:ln>
              <a:headEnd type="none" w="med" len="med"/>
              <a:tailEnd type="none" w="med" len="med"/>
            </a:ln>
            <a:effectLst/>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ctr" anchorCtr="0" compatLnSpc="1">
              <a:prstTxWarp prst="textNoShape">
                <a:avLst/>
              </a:prstTxWarp>
            </a:bodyPr>
            <a:lstStyle/>
            <a:p>
              <a:pPr algn="ctr">
                <a:buNone/>
              </a:pPr>
              <a:r>
                <a:rPr lang="de-DE" sz="1800" b="1" dirty="0" smtClean="0">
                  <a:solidFill>
                    <a:schemeClr val="bg1"/>
                  </a:solidFill>
                </a:rPr>
                <a:t>Ausbildung</a:t>
              </a:r>
              <a:endParaRPr lang="de-DE" sz="1800" b="1" dirty="0">
                <a:solidFill>
                  <a:schemeClr val="bg1"/>
                </a:solidFill>
              </a:endParaRPr>
            </a:p>
          </p:txBody>
        </p:sp>
        <p:sp>
          <p:nvSpPr>
            <p:cNvPr id="14" name="Rechteck 13"/>
            <p:cNvSpPr/>
            <p:nvPr/>
          </p:nvSpPr>
          <p:spPr bwMode="auto">
            <a:xfrm>
              <a:off x="6149743" y="2780928"/>
              <a:ext cx="1732368" cy="2736304"/>
            </a:xfrm>
            <a:prstGeom prst="rect">
              <a:avLst/>
            </a:prstGeom>
            <a:solidFill>
              <a:schemeClr val="accent3">
                <a:lumMod val="75000"/>
              </a:schemeClr>
            </a:solidFill>
            <a:ln>
              <a:headEnd type="none" w="med" len="med"/>
              <a:tailEnd type="none" w="med" len="med"/>
            </a:ln>
            <a:effectLst/>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ctr" anchorCtr="0" compatLnSpc="1">
              <a:prstTxWarp prst="textNoShape">
                <a:avLst/>
              </a:prstTxWarp>
            </a:bodyPr>
            <a:lstStyle/>
            <a:p>
              <a:pPr algn="ctr">
                <a:buNone/>
              </a:pPr>
              <a:r>
                <a:rPr lang="de-DE" sz="1800" b="1" dirty="0" smtClean="0">
                  <a:solidFill>
                    <a:schemeClr val="bg1"/>
                  </a:solidFill>
                </a:rPr>
                <a:t>Studium</a:t>
              </a:r>
              <a:endParaRPr lang="de-DE" sz="1800" b="1" dirty="0">
                <a:solidFill>
                  <a:schemeClr val="bg1"/>
                </a:solidFill>
              </a:endParaRPr>
            </a:p>
          </p:txBody>
        </p:sp>
        <p:sp>
          <p:nvSpPr>
            <p:cNvPr id="15" name="Rechteck 14"/>
            <p:cNvSpPr/>
            <p:nvPr/>
          </p:nvSpPr>
          <p:spPr bwMode="auto">
            <a:xfrm>
              <a:off x="4417375" y="2780928"/>
              <a:ext cx="1732368" cy="2736304"/>
            </a:xfrm>
            <a:prstGeom prst="rect">
              <a:avLst/>
            </a:prstGeom>
            <a:solidFill>
              <a:schemeClr val="accent3">
                <a:lumMod val="75000"/>
              </a:schemeClr>
            </a:solidFill>
            <a:ln>
              <a:headEnd type="none" w="med" len="med"/>
              <a:tailEnd type="none" w="med" len="med"/>
            </a:ln>
            <a:effectLst/>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ctr" anchorCtr="0" compatLnSpc="1">
              <a:prstTxWarp prst="textNoShape">
                <a:avLst/>
              </a:prstTxWarp>
            </a:bodyPr>
            <a:lstStyle/>
            <a:p>
              <a:pPr algn="ctr">
                <a:buNone/>
              </a:pPr>
              <a:r>
                <a:rPr lang="de-DE" sz="1800" b="1" dirty="0" smtClean="0">
                  <a:solidFill>
                    <a:schemeClr val="bg1"/>
                  </a:solidFill>
                </a:rPr>
                <a:t>Fortbildung</a:t>
              </a:r>
              <a:endParaRPr lang="de-DE" sz="1800" b="1" dirty="0">
                <a:solidFill>
                  <a:schemeClr val="bg1"/>
                </a:solidFill>
              </a:endParaRPr>
            </a:p>
          </p:txBody>
        </p:sp>
      </p:grpSp>
      <p:sp>
        <p:nvSpPr>
          <p:cNvPr id="2" name="Textfeld 1"/>
          <p:cNvSpPr txBox="1"/>
          <p:nvPr/>
        </p:nvSpPr>
        <p:spPr>
          <a:xfrm>
            <a:off x="2796090" y="5549170"/>
            <a:ext cx="3882168" cy="400110"/>
          </a:xfrm>
          <a:prstGeom prst="rect">
            <a:avLst/>
          </a:prstGeom>
          <a:noFill/>
          <a:ln>
            <a:noFill/>
          </a:ln>
        </p:spPr>
        <p:txBody>
          <a:bodyPr wrap="square" rtlCol="0">
            <a:spAutoFit/>
          </a:bodyPr>
          <a:lstStyle/>
          <a:p>
            <a:pPr>
              <a:buNone/>
            </a:pPr>
            <a:r>
              <a:rPr lang="de-DE" sz="2000" b="1" dirty="0" smtClean="0">
                <a:solidFill>
                  <a:schemeClr val="bg1"/>
                </a:solidFill>
              </a:rPr>
              <a:t>Finanzierung &amp; Förderung</a:t>
            </a:r>
          </a:p>
        </p:txBody>
      </p:sp>
      <p:sp>
        <p:nvSpPr>
          <p:cNvPr id="19" name="Titel 1"/>
          <p:cNvSpPr>
            <a:spLocks noGrp="1"/>
          </p:cNvSpPr>
          <p:nvPr>
            <p:ph type="title"/>
          </p:nvPr>
        </p:nvSpPr>
        <p:spPr>
          <a:xfrm>
            <a:off x="251520" y="1412776"/>
            <a:ext cx="7200000" cy="540000"/>
          </a:xfrm>
        </p:spPr>
        <p:txBody>
          <a:bodyPr/>
          <a:lstStyle/>
          <a:p>
            <a:r>
              <a:rPr lang="de-DE" dirty="0" smtClean="0"/>
              <a:t>Inhalte</a:t>
            </a:r>
            <a:endParaRPr lang="de-DE" dirty="0"/>
          </a:p>
        </p:txBody>
      </p:sp>
    </p:spTree>
    <p:extLst>
      <p:ext uri="{BB962C8B-B14F-4D97-AF65-F5344CB8AC3E}">
        <p14:creationId xmlns:p14="http://schemas.microsoft.com/office/powerpoint/2010/main" val="1691911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uppieren 87"/>
          <p:cNvGrpSpPr/>
          <p:nvPr/>
        </p:nvGrpSpPr>
        <p:grpSpPr>
          <a:xfrm>
            <a:off x="-20056" y="1220584"/>
            <a:ext cx="9164056" cy="5232752"/>
            <a:chOff x="-20056" y="1220584"/>
            <a:chExt cx="9164056" cy="5232752"/>
          </a:xfrm>
        </p:grpSpPr>
        <p:sp>
          <p:nvSpPr>
            <p:cNvPr id="49" name="Rechteck 48"/>
            <p:cNvSpPr/>
            <p:nvPr/>
          </p:nvSpPr>
          <p:spPr bwMode="auto">
            <a:xfrm>
              <a:off x="0" y="1220584"/>
              <a:ext cx="9144000" cy="5232752"/>
            </a:xfrm>
            <a:prstGeom prst="rect">
              <a:avLst/>
            </a:prstGeom>
            <a:gradFill>
              <a:gsLst>
                <a:gs pos="0">
                  <a:schemeClr val="accent3">
                    <a:lumMod val="20000"/>
                    <a:lumOff val="80000"/>
                  </a:schemeClr>
                </a:gs>
                <a:gs pos="100000">
                  <a:schemeClr val="bg1"/>
                </a:gs>
              </a:gsLst>
              <a:lin ang="5400000" scaled="1"/>
            </a:gra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mn-lt"/>
              </a:endParaRPr>
            </a:p>
          </p:txBody>
        </p:sp>
        <p:grpSp>
          <p:nvGrpSpPr>
            <p:cNvPr id="48" name="Gruppieren 47"/>
            <p:cNvGrpSpPr/>
            <p:nvPr/>
          </p:nvGrpSpPr>
          <p:grpSpPr>
            <a:xfrm>
              <a:off x="-20056" y="1721426"/>
              <a:ext cx="9144000" cy="3631336"/>
              <a:chOff x="-20056" y="1539080"/>
              <a:chExt cx="9144000" cy="3631336"/>
            </a:xfrm>
          </p:grpSpPr>
          <p:cxnSp>
            <p:nvCxnSpPr>
              <p:cNvPr id="44" name="Gerade Verbindung 43"/>
              <p:cNvCxnSpPr/>
              <p:nvPr/>
            </p:nvCxnSpPr>
            <p:spPr bwMode="auto">
              <a:xfrm>
                <a:off x="-20056" y="1539080"/>
                <a:ext cx="9144000" cy="0"/>
              </a:xfrm>
              <a:prstGeom prst="line">
                <a:avLst/>
              </a:prstGeom>
              <a:ln>
                <a:solidFill>
                  <a:srgbClr val="FF0000">
                    <a:alpha val="30196"/>
                  </a:srgbClr>
                </a:solidFill>
                <a:prstDash val="sysDot"/>
              </a:ln>
              <a:extLst/>
            </p:spPr>
            <p:style>
              <a:lnRef idx="3">
                <a:schemeClr val="accent3"/>
              </a:lnRef>
              <a:fillRef idx="0">
                <a:schemeClr val="accent3"/>
              </a:fillRef>
              <a:effectRef idx="2">
                <a:schemeClr val="accent3"/>
              </a:effectRef>
              <a:fontRef idx="minor">
                <a:schemeClr val="tx1"/>
              </a:fontRef>
            </p:style>
          </p:cxnSp>
          <p:cxnSp>
            <p:nvCxnSpPr>
              <p:cNvPr id="45" name="Gerade Verbindung 44"/>
              <p:cNvCxnSpPr/>
              <p:nvPr/>
            </p:nvCxnSpPr>
            <p:spPr bwMode="auto">
              <a:xfrm>
                <a:off x="-20056" y="2800092"/>
                <a:ext cx="9144000" cy="0"/>
              </a:xfrm>
              <a:prstGeom prst="line">
                <a:avLst/>
              </a:prstGeom>
              <a:ln>
                <a:solidFill>
                  <a:srgbClr val="FF0000">
                    <a:alpha val="30196"/>
                  </a:srgbClr>
                </a:solidFill>
                <a:prstDash val="sysDot"/>
              </a:ln>
              <a:extLst/>
            </p:spPr>
            <p:style>
              <a:lnRef idx="3">
                <a:schemeClr val="accent3"/>
              </a:lnRef>
              <a:fillRef idx="0">
                <a:schemeClr val="accent3"/>
              </a:fillRef>
              <a:effectRef idx="2">
                <a:schemeClr val="accent3"/>
              </a:effectRef>
              <a:fontRef idx="minor">
                <a:schemeClr val="tx1"/>
              </a:fontRef>
            </p:style>
          </p:cxnSp>
          <p:cxnSp>
            <p:nvCxnSpPr>
              <p:cNvPr id="46" name="Gerade Verbindung 45"/>
              <p:cNvCxnSpPr/>
              <p:nvPr/>
            </p:nvCxnSpPr>
            <p:spPr bwMode="auto">
              <a:xfrm>
                <a:off x="-20056" y="3794453"/>
                <a:ext cx="9144000" cy="0"/>
              </a:xfrm>
              <a:prstGeom prst="line">
                <a:avLst/>
              </a:prstGeom>
              <a:ln>
                <a:solidFill>
                  <a:srgbClr val="FF0000">
                    <a:alpha val="30196"/>
                  </a:srgbClr>
                </a:solidFill>
                <a:prstDash val="sysDot"/>
              </a:ln>
              <a:extLst/>
            </p:spPr>
            <p:style>
              <a:lnRef idx="3">
                <a:schemeClr val="accent3"/>
              </a:lnRef>
              <a:fillRef idx="0">
                <a:schemeClr val="accent3"/>
              </a:fillRef>
              <a:effectRef idx="2">
                <a:schemeClr val="accent3"/>
              </a:effectRef>
              <a:fontRef idx="minor">
                <a:schemeClr val="tx1"/>
              </a:fontRef>
            </p:style>
          </p:cxnSp>
          <p:cxnSp>
            <p:nvCxnSpPr>
              <p:cNvPr id="47" name="Gerade Verbindung 46"/>
              <p:cNvCxnSpPr/>
              <p:nvPr/>
            </p:nvCxnSpPr>
            <p:spPr bwMode="auto">
              <a:xfrm>
                <a:off x="-20056" y="5170416"/>
                <a:ext cx="9144000" cy="0"/>
              </a:xfrm>
              <a:prstGeom prst="line">
                <a:avLst/>
              </a:prstGeom>
              <a:ln>
                <a:solidFill>
                  <a:srgbClr val="FF0000">
                    <a:alpha val="30196"/>
                  </a:srgbClr>
                </a:solidFill>
                <a:prstDash val="sysDot"/>
              </a:ln>
              <a:extLst/>
            </p:spPr>
            <p:style>
              <a:lnRef idx="3">
                <a:schemeClr val="accent3"/>
              </a:lnRef>
              <a:fillRef idx="0">
                <a:schemeClr val="accent3"/>
              </a:fillRef>
              <a:effectRef idx="2">
                <a:schemeClr val="accent3"/>
              </a:effectRef>
              <a:fontRef idx="minor">
                <a:schemeClr val="tx1"/>
              </a:fontRef>
            </p:style>
          </p:cxnSp>
        </p:grpSp>
      </p:grpSp>
      <p:pic>
        <p:nvPicPr>
          <p:cNvPr id="20" name="Picture 2" hidde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098" y="1254262"/>
            <a:ext cx="7146818" cy="4780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liennummernplatzhalter 2"/>
          <p:cNvSpPr>
            <a:spLocks noGrp="1"/>
          </p:cNvSpPr>
          <p:nvPr>
            <p:ph type="sldNum" sz="quarter" idx="10"/>
          </p:nvPr>
        </p:nvSpPr>
        <p:spPr>
          <a:xfrm>
            <a:off x="8972376" y="6589713"/>
            <a:ext cx="64120" cy="153888"/>
          </a:xfrm>
        </p:spPr>
        <p:txBody>
          <a:bodyPr/>
          <a:lstStyle/>
          <a:p>
            <a:fld id="{37D64997-12B8-4B92-8586-39D430AF88F2}" type="slidenum">
              <a:rPr lang="de-DE" smtClean="0">
                <a:latin typeface="+mn-lt"/>
              </a:rPr>
              <a:pPr/>
              <a:t>4</a:t>
            </a:fld>
            <a:endParaRPr lang="de-DE">
              <a:solidFill>
                <a:schemeClr val="tx1"/>
              </a:solidFill>
              <a:latin typeface="+mn-lt"/>
            </a:endParaRPr>
          </a:p>
        </p:txBody>
      </p:sp>
      <p:sp>
        <p:nvSpPr>
          <p:cNvPr id="13" name="Textfeld 12"/>
          <p:cNvSpPr txBox="1"/>
          <p:nvPr/>
        </p:nvSpPr>
        <p:spPr>
          <a:xfrm>
            <a:off x="1517044" y="4867420"/>
            <a:ext cx="1276279" cy="400110"/>
          </a:xfrm>
          <a:prstGeom prst="rect">
            <a:avLst/>
          </a:prstGeom>
          <a:noFill/>
          <a:ln>
            <a:noFill/>
          </a:ln>
        </p:spPr>
        <p:txBody>
          <a:bodyPr wrap="square" rtlCol="0">
            <a:spAutoFit/>
          </a:bodyPr>
          <a:lstStyle/>
          <a:p>
            <a:pPr>
              <a:buNone/>
            </a:pPr>
            <a:r>
              <a:rPr lang="de-DE" sz="2000" b="1" dirty="0" smtClean="0">
                <a:solidFill>
                  <a:schemeClr val="bg1"/>
                </a:solidFill>
                <a:latin typeface="+mn-lt"/>
              </a:rPr>
              <a:t>Schule</a:t>
            </a:r>
          </a:p>
        </p:txBody>
      </p:sp>
      <p:grpSp>
        <p:nvGrpSpPr>
          <p:cNvPr id="87" name="Gruppieren 86"/>
          <p:cNvGrpSpPr/>
          <p:nvPr/>
        </p:nvGrpSpPr>
        <p:grpSpPr>
          <a:xfrm>
            <a:off x="255018" y="3179298"/>
            <a:ext cx="1440160" cy="2859926"/>
            <a:chOff x="255018" y="2996952"/>
            <a:chExt cx="1440160" cy="2859926"/>
          </a:xfrm>
        </p:grpSpPr>
        <p:sp>
          <p:nvSpPr>
            <p:cNvPr id="4" name="Legende mit Pfeil nach rechts 3"/>
            <p:cNvSpPr/>
            <p:nvPr/>
          </p:nvSpPr>
          <p:spPr bwMode="auto">
            <a:xfrm>
              <a:off x="255018" y="2996952"/>
              <a:ext cx="1440160" cy="555670"/>
            </a:xfrm>
            <a:prstGeom prst="rightArrowCallout">
              <a:avLst>
                <a:gd name="adj1" fmla="val 25000"/>
                <a:gd name="adj2" fmla="val 25000"/>
                <a:gd name="adj3" fmla="val 25000"/>
                <a:gd name="adj4" fmla="val 78170"/>
              </a:avLst>
            </a:prstGeom>
            <a:ln w="12700">
              <a:headEnd type="none" w="med" len="med"/>
              <a:tailEnd type="none" w="med" len="med"/>
            </a:ln>
            <a:effectLst>
              <a:outerShdw blurRad="50800" dist="38100" dir="2700000" algn="tl" rotWithShape="0">
                <a:prstClr val="black">
                  <a:alpha val="40000"/>
                </a:prstClr>
              </a:outerShdw>
            </a:effectLst>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None/>
                <a:tabLst/>
              </a:pPr>
              <a:r>
                <a:rPr kumimoji="0" lang="de-DE" sz="1600" i="0" u="none" strike="noStrike" cap="none" normalizeH="0" baseline="0" dirty="0" smtClean="0">
                  <a:ln>
                    <a:noFill/>
                  </a:ln>
                  <a:solidFill>
                    <a:schemeClr val="bg1"/>
                  </a:solidFill>
                  <a:effectLst/>
                </a:rPr>
                <a:t>Realschul-abschluss</a:t>
              </a:r>
            </a:p>
          </p:txBody>
        </p:sp>
        <p:sp>
          <p:nvSpPr>
            <p:cNvPr id="11" name="Legende mit Pfeil nach rechts 10"/>
            <p:cNvSpPr/>
            <p:nvPr/>
          </p:nvSpPr>
          <p:spPr bwMode="auto">
            <a:xfrm>
              <a:off x="255018" y="4129404"/>
              <a:ext cx="1440160" cy="555670"/>
            </a:xfrm>
            <a:prstGeom prst="rightArrowCallout">
              <a:avLst>
                <a:gd name="adj1" fmla="val 25000"/>
                <a:gd name="adj2" fmla="val 25000"/>
                <a:gd name="adj3" fmla="val 25000"/>
                <a:gd name="adj4" fmla="val 78170"/>
              </a:avLst>
            </a:prstGeom>
            <a:ln w="12700">
              <a:headEnd type="none" w="med" len="med"/>
              <a:tailEnd type="none" w="med" len="med"/>
            </a:ln>
            <a:effectLst>
              <a:outerShdw blurRad="50800" dist="38100" dir="2700000" algn="tl" rotWithShape="0">
                <a:prstClr val="black">
                  <a:alpha val="40000"/>
                </a:prstClr>
              </a:outerShdw>
            </a:effectLst>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None/>
                <a:tabLst/>
              </a:pPr>
              <a:r>
                <a:rPr kumimoji="0" lang="de-DE" sz="1600" i="0" u="none" strike="noStrike" cap="none" normalizeH="0" baseline="0" dirty="0" smtClean="0">
                  <a:ln>
                    <a:noFill/>
                  </a:ln>
                  <a:solidFill>
                    <a:schemeClr val="bg1"/>
                  </a:solidFill>
                  <a:effectLst/>
                </a:rPr>
                <a:t>Hauptschul-abschluss</a:t>
              </a:r>
            </a:p>
          </p:txBody>
        </p:sp>
        <p:sp>
          <p:nvSpPr>
            <p:cNvPr id="14" name="Legende mit Pfeil nach rechts 13"/>
            <p:cNvSpPr/>
            <p:nvPr/>
          </p:nvSpPr>
          <p:spPr bwMode="auto">
            <a:xfrm>
              <a:off x="255018" y="5301208"/>
              <a:ext cx="1440160" cy="555670"/>
            </a:xfrm>
            <a:prstGeom prst="rightArrowCallout">
              <a:avLst>
                <a:gd name="adj1" fmla="val 25000"/>
                <a:gd name="adj2" fmla="val 25000"/>
                <a:gd name="adj3" fmla="val 25000"/>
                <a:gd name="adj4" fmla="val 78170"/>
              </a:avLst>
            </a:prstGeom>
            <a:ln w="12700">
              <a:headEnd type="none" w="med" len="med"/>
              <a:tailEnd type="none" w="med" len="med"/>
            </a:ln>
            <a:effectLst>
              <a:outerShdw blurRad="50800" dist="38100" dir="2700000" algn="tl" rotWithShape="0">
                <a:prstClr val="black">
                  <a:alpha val="40000"/>
                </a:prstClr>
              </a:outerShdw>
            </a:effectLst>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None/>
                <a:tabLst/>
              </a:pPr>
              <a:r>
                <a:rPr kumimoji="0" lang="de-DE" sz="1600" i="0" u="none" strike="noStrike" cap="none" normalizeH="0" baseline="0" dirty="0" smtClean="0">
                  <a:ln>
                    <a:noFill/>
                  </a:ln>
                  <a:solidFill>
                    <a:schemeClr val="bg1"/>
                  </a:solidFill>
                  <a:effectLst/>
                </a:rPr>
                <a:t>Kein Abschluss</a:t>
              </a:r>
            </a:p>
          </p:txBody>
        </p:sp>
      </p:grpSp>
      <p:sp>
        <p:nvSpPr>
          <p:cNvPr id="5" name="Textfeld 4"/>
          <p:cNvSpPr txBox="1"/>
          <p:nvPr/>
        </p:nvSpPr>
        <p:spPr>
          <a:xfrm>
            <a:off x="539553" y="2531226"/>
            <a:ext cx="1872208" cy="461665"/>
          </a:xfrm>
          <a:prstGeom prst="rect">
            <a:avLst/>
          </a:prstGeom>
          <a:noFill/>
          <a:ln>
            <a:noFill/>
          </a:ln>
        </p:spPr>
        <p:txBody>
          <a:bodyPr wrap="square" rtlCol="0">
            <a:spAutoFit/>
          </a:bodyPr>
          <a:lstStyle/>
          <a:p>
            <a:pPr>
              <a:buNone/>
            </a:pPr>
            <a:r>
              <a:rPr lang="de-DE" sz="1200" b="1" dirty="0">
                <a:solidFill>
                  <a:schemeClr val="accent3">
                    <a:lumMod val="75000"/>
                  </a:schemeClr>
                </a:solidFill>
                <a:latin typeface="+mn-lt"/>
              </a:rPr>
              <a:t>Mindestalter 19 Jahre und Berufserfahrung</a:t>
            </a:r>
          </a:p>
        </p:txBody>
      </p:sp>
      <p:sp>
        <p:nvSpPr>
          <p:cNvPr id="19" name="Textfeld 18"/>
          <p:cNvSpPr txBox="1"/>
          <p:nvPr/>
        </p:nvSpPr>
        <p:spPr>
          <a:xfrm>
            <a:off x="6702571" y="5745310"/>
            <a:ext cx="2160240" cy="276999"/>
          </a:xfrm>
          <a:prstGeom prst="rect">
            <a:avLst/>
          </a:prstGeom>
          <a:noFill/>
          <a:ln>
            <a:noFill/>
          </a:ln>
        </p:spPr>
        <p:txBody>
          <a:bodyPr wrap="square" rtlCol="0">
            <a:spAutoFit/>
          </a:bodyPr>
          <a:lstStyle/>
          <a:p>
            <a:pPr>
              <a:buNone/>
            </a:pPr>
            <a:r>
              <a:rPr lang="de-DE" sz="1200" b="1" dirty="0">
                <a:solidFill>
                  <a:schemeClr val="accent3">
                    <a:lumMod val="75000"/>
                  </a:schemeClr>
                </a:solidFill>
                <a:latin typeface="+mn-lt"/>
              </a:rPr>
              <a:t>Mindestalter 19 </a:t>
            </a:r>
            <a:r>
              <a:rPr lang="de-DE" sz="1200" b="1" dirty="0" smtClean="0">
                <a:solidFill>
                  <a:schemeClr val="accent3">
                    <a:lumMod val="75000"/>
                  </a:schemeClr>
                </a:solidFill>
                <a:latin typeface="+mn-lt"/>
              </a:rPr>
              <a:t>Jahre</a:t>
            </a:r>
            <a:endParaRPr lang="de-DE" sz="1200" b="1" dirty="0">
              <a:solidFill>
                <a:schemeClr val="accent3">
                  <a:lumMod val="75000"/>
                </a:schemeClr>
              </a:solidFill>
              <a:latin typeface="+mn-lt"/>
            </a:endParaRPr>
          </a:p>
        </p:txBody>
      </p:sp>
      <p:sp>
        <p:nvSpPr>
          <p:cNvPr id="21" name="Textfeld 20"/>
          <p:cNvSpPr txBox="1"/>
          <p:nvPr/>
        </p:nvSpPr>
        <p:spPr>
          <a:xfrm>
            <a:off x="6702571" y="4797970"/>
            <a:ext cx="2160240" cy="276999"/>
          </a:xfrm>
          <a:prstGeom prst="rect">
            <a:avLst/>
          </a:prstGeom>
          <a:noFill/>
          <a:ln>
            <a:noFill/>
          </a:ln>
        </p:spPr>
        <p:txBody>
          <a:bodyPr wrap="square" rtlCol="0">
            <a:spAutoFit/>
          </a:bodyPr>
          <a:lstStyle/>
          <a:p>
            <a:pPr>
              <a:buNone/>
            </a:pPr>
            <a:r>
              <a:rPr lang="de-DE" sz="1200" b="1" dirty="0">
                <a:solidFill>
                  <a:schemeClr val="accent3">
                    <a:lumMod val="75000"/>
                  </a:schemeClr>
                </a:solidFill>
                <a:latin typeface="+mn-lt"/>
              </a:rPr>
              <a:t>Mindestalter 19 </a:t>
            </a:r>
            <a:r>
              <a:rPr lang="de-DE" sz="1200" b="1" dirty="0" smtClean="0">
                <a:solidFill>
                  <a:schemeClr val="accent3">
                    <a:lumMod val="75000"/>
                  </a:schemeClr>
                </a:solidFill>
                <a:latin typeface="+mn-lt"/>
              </a:rPr>
              <a:t>Jahre</a:t>
            </a:r>
            <a:endParaRPr lang="de-DE" sz="1200" b="1" dirty="0">
              <a:solidFill>
                <a:schemeClr val="accent3">
                  <a:lumMod val="75000"/>
                </a:schemeClr>
              </a:solidFill>
              <a:latin typeface="+mn-lt"/>
            </a:endParaRPr>
          </a:p>
        </p:txBody>
      </p:sp>
      <p:grpSp>
        <p:nvGrpSpPr>
          <p:cNvPr id="82" name="Gruppieren 81"/>
          <p:cNvGrpSpPr/>
          <p:nvPr/>
        </p:nvGrpSpPr>
        <p:grpSpPr>
          <a:xfrm>
            <a:off x="2507544" y="1875979"/>
            <a:ext cx="4543986" cy="432000"/>
            <a:chOff x="2507544" y="1693633"/>
            <a:chExt cx="4543986" cy="432000"/>
          </a:xfrm>
        </p:grpSpPr>
        <p:cxnSp>
          <p:nvCxnSpPr>
            <p:cNvPr id="78" name="Gerade Verbindung 77"/>
            <p:cNvCxnSpPr/>
            <p:nvPr/>
          </p:nvCxnSpPr>
          <p:spPr bwMode="auto">
            <a:xfrm flipV="1">
              <a:off x="2507544" y="1693633"/>
              <a:ext cx="14101" cy="432000"/>
            </a:xfrm>
            <a:prstGeom prst="line">
              <a:avLst/>
            </a:prstGeom>
            <a:ln/>
            <a:extLst/>
          </p:spPr>
          <p:style>
            <a:lnRef idx="3">
              <a:schemeClr val="accent3"/>
            </a:lnRef>
            <a:fillRef idx="0">
              <a:schemeClr val="accent3"/>
            </a:fillRef>
            <a:effectRef idx="2">
              <a:schemeClr val="accent3"/>
            </a:effectRef>
            <a:fontRef idx="minor">
              <a:schemeClr val="tx1"/>
            </a:fontRef>
          </p:style>
        </p:cxnSp>
        <p:cxnSp>
          <p:nvCxnSpPr>
            <p:cNvPr id="79" name="Gerade Verbindung 78"/>
            <p:cNvCxnSpPr/>
            <p:nvPr/>
          </p:nvCxnSpPr>
          <p:spPr bwMode="auto">
            <a:xfrm flipV="1">
              <a:off x="3909827" y="1693633"/>
              <a:ext cx="14101" cy="432000"/>
            </a:xfrm>
            <a:prstGeom prst="line">
              <a:avLst/>
            </a:prstGeom>
            <a:ln/>
            <a:extLst/>
          </p:spPr>
          <p:style>
            <a:lnRef idx="3">
              <a:schemeClr val="accent3"/>
            </a:lnRef>
            <a:fillRef idx="0">
              <a:schemeClr val="accent3"/>
            </a:fillRef>
            <a:effectRef idx="2">
              <a:schemeClr val="accent3"/>
            </a:effectRef>
            <a:fontRef idx="minor">
              <a:schemeClr val="tx1"/>
            </a:fontRef>
          </p:style>
        </p:cxnSp>
        <p:cxnSp>
          <p:nvCxnSpPr>
            <p:cNvPr id="80" name="Gerade Verbindung 79"/>
            <p:cNvCxnSpPr/>
            <p:nvPr/>
          </p:nvCxnSpPr>
          <p:spPr bwMode="auto">
            <a:xfrm flipV="1">
              <a:off x="5408249" y="1693633"/>
              <a:ext cx="14101" cy="432000"/>
            </a:xfrm>
            <a:prstGeom prst="line">
              <a:avLst/>
            </a:prstGeom>
            <a:ln/>
            <a:extLst/>
          </p:spPr>
          <p:style>
            <a:lnRef idx="3">
              <a:schemeClr val="accent3"/>
            </a:lnRef>
            <a:fillRef idx="0">
              <a:schemeClr val="accent3"/>
            </a:fillRef>
            <a:effectRef idx="2">
              <a:schemeClr val="accent3"/>
            </a:effectRef>
            <a:fontRef idx="minor">
              <a:schemeClr val="tx1"/>
            </a:fontRef>
          </p:style>
        </p:cxnSp>
        <p:cxnSp>
          <p:nvCxnSpPr>
            <p:cNvPr id="81" name="Gerade Verbindung 80"/>
            <p:cNvCxnSpPr/>
            <p:nvPr/>
          </p:nvCxnSpPr>
          <p:spPr bwMode="auto">
            <a:xfrm flipV="1">
              <a:off x="7037429" y="1693633"/>
              <a:ext cx="14101" cy="432000"/>
            </a:xfrm>
            <a:prstGeom prst="line">
              <a:avLst/>
            </a:prstGeom>
            <a:ln/>
            <a:extLst/>
          </p:spPr>
          <p:style>
            <a:lnRef idx="3">
              <a:schemeClr val="accent3"/>
            </a:lnRef>
            <a:fillRef idx="0">
              <a:schemeClr val="accent3"/>
            </a:fillRef>
            <a:effectRef idx="2">
              <a:schemeClr val="accent3"/>
            </a:effectRef>
            <a:fontRef idx="minor">
              <a:schemeClr val="tx1"/>
            </a:fontRef>
          </p:style>
        </p:cxnSp>
      </p:grpSp>
      <p:sp>
        <p:nvSpPr>
          <p:cNvPr id="22" name="Textfeld 21"/>
          <p:cNvSpPr txBox="1"/>
          <p:nvPr/>
        </p:nvSpPr>
        <p:spPr>
          <a:xfrm>
            <a:off x="2521645" y="4799099"/>
            <a:ext cx="1198892" cy="276999"/>
          </a:xfrm>
          <a:prstGeom prst="rect">
            <a:avLst/>
          </a:prstGeom>
          <a:noFill/>
          <a:ln>
            <a:noFill/>
          </a:ln>
        </p:spPr>
        <p:txBody>
          <a:bodyPr wrap="square" rtlCol="0">
            <a:spAutoFit/>
          </a:bodyPr>
          <a:lstStyle/>
          <a:p>
            <a:pPr>
              <a:buNone/>
            </a:pPr>
            <a:r>
              <a:rPr lang="de-DE" sz="1200" b="1" dirty="0" smtClean="0">
                <a:solidFill>
                  <a:schemeClr val="accent3">
                    <a:lumMod val="75000"/>
                  </a:schemeClr>
                </a:solidFill>
                <a:latin typeface="+mn-lt"/>
              </a:rPr>
              <a:t>Berufspraxis</a:t>
            </a:r>
            <a:endParaRPr lang="de-DE" sz="1200" b="1" dirty="0">
              <a:solidFill>
                <a:schemeClr val="accent3">
                  <a:lumMod val="75000"/>
                </a:schemeClr>
              </a:solidFill>
              <a:latin typeface="+mn-lt"/>
            </a:endParaRPr>
          </a:p>
        </p:txBody>
      </p:sp>
      <p:grpSp>
        <p:nvGrpSpPr>
          <p:cNvPr id="86" name="Gruppieren 85"/>
          <p:cNvGrpSpPr/>
          <p:nvPr/>
        </p:nvGrpSpPr>
        <p:grpSpPr>
          <a:xfrm>
            <a:off x="3664645" y="4691514"/>
            <a:ext cx="2754320" cy="432000"/>
            <a:chOff x="3664645" y="4533007"/>
            <a:chExt cx="2754320" cy="414257"/>
          </a:xfrm>
        </p:grpSpPr>
        <p:cxnSp>
          <p:nvCxnSpPr>
            <p:cNvPr id="53" name="Gerade Verbindung mit Pfeil 52"/>
            <p:cNvCxnSpPr/>
            <p:nvPr/>
          </p:nvCxnSpPr>
          <p:spPr bwMode="auto">
            <a:xfrm flipV="1">
              <a:off x="6418965" y="4533007"/>
              <a:ext cx="0" cy="414257"/>
            </a:xfrm>
            <a:prstGeom prst="straightConnector1">
              <a:avLst/>
            </a:prstGeom>
            <a:ln>
              <a:headEnd type="none" w="med" len="med"/>
              <a:tailEnd type="triangle" w="med" len="med"/>
            </a:ln>
            <a:extLst/>
          </p:spPr>
          <p:style>
            <a:lnRef idx="3">
              <a:schemeClr val="accent3"/>
            </a:lnRef>
            <a:fillRef idx="0">
              <a:schemeClr val="accent3"/>
            </a:fillRef>
            <a:effectRef idx="2">
              <a:schemeClr val="accent3"/>
            </a:effectRef>
            <a:fontRef idx="minor">
              <a:schemeClr val="tx1"/>
            </a:fontRef>
          </p:style>
        </p:cxnSp>
        <p:cxnSp>
          <p:nvCxnSpPr>
            <p:cNvPr id="56" name="Gerade Verbindung mit Pfeil 55"/>
            <p:cNvCxnSpPr/>
            <p:nvPr/>
          </p:nvCxnSpPr>
          <p:spPr bwMode="auto">
            <a:xfrm flipV="1">
              <a:off x="5102684" y="4541902"/>
              <a:ext cx="0" cy="405362"/>
            </a:xfrm>
            <a:prstGeom prst="straightConnector1">
              <a:avLst/>
            </a:prstGeom>
            <a:ln>
              <a:headEnd type="none" w="med" len="med"/>
              <a:tailEnd type="triangle" w="med" len="med"/>
            </a:ln>
            <a:extLst/>
          </p:spPr>
          <p:style>
            <a:lnRef idx="3">
              <a:schemeClr val="accent3"/>
            </a:lnRef>
            <a:fillRef idx="0">
              <a:schemeClr val="accent3"/>
            </a:fillRef>
            <a:effectRef idx="2">
              <a:schemeClr val="accent3"/>
            </a:effectRef>
            <a:fontRef idx="minor">
              <a:schemeClr val="tx1"/>
            </a:fontRef>
          </p:style>
        </p:cxnSp>
        <p:cxnSp>
          <p:nvCxnSpPr>
            <p:cNvPr id="58" name="Gerade Verbindung mit Pfeil 57"/>
            <p:cNvCxnSpPr/>
            <p:nvPr/>
          </p:nvCxnSpPr>
          <p:spPr bwMode="auto">
            <a:xfrm flipV="1">
              <a:off x="3664645" y="4541902"/>
              <a:ext cx="0" cy="405362"/>
            </a:xfrm>
            <a:prstGeom prst="straightConnector1">
              <a:avLst/>
            </a:prstGeom>
            <a:ln>
              <a:headEnd type="none" w="med" len="med"/>
              <a:tailEnd type="triangle" w="med" len="med"/>
            </a:ln>
            <a:extLst/>
          </p:spPr>
          <p:style>
            <a:lnRef idx="3">
              <a:schemeClr val="accent3"/>
            </a:lnRef>
            <a:fillRef idx="0">
              <a:schemeClr val="accent3"/>
            </a:fillRef>
            <a:effectRef idx="2">
              <a:schemeClr val="accent3"/>
            </a:effectRef>
            <a:fontRef idx="minor">
              <a:schemeClr val="tx1"/>
            </a:fontRef>
          </p:style>
        </p:cxnSp>
      </p:grpSp>
      <p:grpSp>
        <p:nvGrpSpPr>
          <p:cNvPr id="85" name="Gruppieren 84"/>
          <p:cNvGrpSpPr/>
          <p:nvPr/>
        </p:nvGrpSpPr>
        <p:grpSpPr>
          <a:xfrm>
            <a:off x="3671521" y="2698991"/>
            <a:ext cx="2761545" cy="1620000"/>
            <a:chOff x="3671521" y="2580043"/>
            <a:chExt cx="2761545" cy="1598525"/>
          </a:xfrm>
        </p:grpSpPr>
        <p:cxnSp>
          <p:nvCxnSpPr>
            <p:cNvPr id="61" name="Gerade Verbindung mit Pfeil 60"/>
            <p:cNvCxnSpPr/>
            <p:nvPr/>
          </p:nvCxnSpPr>
          <p:spPr bwMode="auto">
            <a:xfrm flipV="1">
              <a:off x="3671521" y="3422568"/>
              <a:ext cx="0" cy="756000"/>
            </a:xfrm>
            <a:prstGeom prst="straightConnector1">
              <a:avLst/>
            </a:prstGeom>
            <a:ln>
              <a:headEnd type="none" w="med" len="med"/>
              <a:tailEnd type="triangle" w="med" len="med"/>
            </a:ln>
            <a:extLst/>
          </p:spPr>
          <p:style>
            <a:lnRef idx="3">
              <a:schemeClr val="accent3"/>
            </a:lnRef>
            <a:fillRef idx="0">
              <a:schemeClr val="accent3"/>
            </a:fillRef>
            <a:effectRef idx="2">
              <a:schemeClr val="accent3"/>
            </a:effectRef>
            <a:fontRef idx="minor">
              <a:schemeClr val="tx1"/>
            </a:fontRef>
          </p:style>
        </p:cxnSp>
        <p:cxnSp>
          <p:nvCxnSpPr>
            <p:cNvPr id="64" name="Gerade Verbindung mit Pfeil 63"/>
            <p:cNvCxnSpPr/>
            <p:nvPr/>
          </p:nvCxnSpPr>
          <p:spPr bwMode="auto">
            <a:xfrm flipV="1">
              <a:off x="5102684" y="3422568"/>
              <a:ext cx="0" cy="756000"/>
            </a:xfrm>
            <a:prstGeom prst="straightConnector1">
              <a:avLst/>
            </a:prstGeom>
            <a:ln>
              <a:headEnd type="none" w="med" len="med"/>
              <a:tailEnd type="triangle" w="med" len="med"/>
            </a:ln>
            <a:extLst/>
          </p:spPr>
          <p:style>
            <a:lnRef idx="3">
              <a:schemeClr val="accent3"/>
            </a:lnRef>
            <a:fillRef idx="0">
              <a:schemeClr val="accent3"/>
            </a:fillRef>
            <a:effectRef idx="2">
              <a:schemeClr val="accent3"/>
            </a:effectRef>
            <a:fontRef idx="minor">
              <a:schemeClr val="tx1"/>
            </a:fontRef>
          </p:style>
        </p:cxnSp>
        <p:cxnSp>
          <p:nvCxnSpPr>
            <p:cNvPr id="67" name="Gerade Verbindung 66"/>
            <p:cNvCxnSpPr/>
            <p:nvPr/>
          </p:nvCxnSpPr>
          <p:spPr bwMode="auto">
            <a:xfrm flipV="1">
              <a:off x="6418965" y="2580043"/>
              <a:ext cx="14101" cy="1598525"/>
            </a:xfrm>
            <a:prstGeom prst="line">
              <a:avLst/>
            </a:prstGeom>
            <a:ln/>
            <a:extLst/>
          </p:spPr>
          <p:style>
            <a:lnRef idx="3">
              <a:schemeClr val="accent3"/>
            </a:lnRef>
            <a:fillRef idx="0">
              <a:schemeClr val="accent3"/>
            </a:fillRef>
            <a:effectRef idx="2">
              <a:schemeClr val="accent3"/>
            </a:effectRef>
            <a:fontRef idx="minor">
              <a:schemeClr val="tx1"/>
            </a:fontRef>
          </p:style>
        </p:cxnSp>
      </p:grpSp>
      <p:grpSp>
        <p:nvGrpSpPr>
          <p:cNvPr id="42" name="Gruppieren 41"/>
          <p:cNvGrpSpPr/>
          <p:nvPr/>
        </p:nvGrpSpPr>
        <p:grpSpPr>
          <a:xfrm>
            <a:off x="1695178" y="1541406"/>
            <a:ext cx="6117182" cy="4554172"/>
            <a:chOff x="1695178" y="1359060"/>
            <a:chExt cx="6117182" cy="4554172"/>
          </a:xfrm>
        </p:grpSpPr>
        <p:grpSp>
          <p:nvGrpSpPr>
            <p:cNvPr id="41" name="Gruppieren 40"/>
            <p:cNvGrpSpPr/>
            <p:nvPr/>
          </p:nvGrpSpPr>
          <p:grpSpPr>
            <a:xfrm>
              <a:off x="2836645" y="2600529"/>
              <a:ext cx="4291163" cy="3312703"/>
              <a:chOff x="2836645" y="2600529"/>
              <a:chExt cx="4291163" cy="3312703"/>
            </a:xfrm>
          </p:grpSpPr>
          <p:sp>
            <p:nvSpPr>
              <p:cNvPr id="17" name="Rechteck 16"/>
              <p:cNvSpPr/>
              <p:nvPr/>
            </p:nvSpPr>
            <p:spPr bwMode="auto">
              <a:xfrm>
                <a:off x="2939566" y="2600529"/>
                <a:ext cx="2628000" cy="360040"/>
              </a:xfrm>
              <a:prstGeom prst="rect">
                <a:avLst/>
              </a:prstGeom>
              <a:gradFill flip="none" rotWithShape="1">
                <a:gsLst>
                  <a:gs pos="0">
                    <a:schemeClr val="accent3">
                      <a:lumMod val="75000"/>
                    </a:schemeClr>
                  </a:gs>
                  <a:gs pos="77000">
                    <a:schemeClr val="accent3">
                      <a:lumMod val="60000"/>
                      <a:lumOff val="40000"/>
                    </a:schemeClr>
                  </a:gs>
                  <a:gs pos="100000">
                    <a:schemeClr val="accent3">
                      <a:lumMod val="40000"/>
                      <a:lumOff val="60000"/>
                    </a:schemeClr>
                  </a:gs>
                </a:gsLst>
                <a:lin ang="5400000" scaled="1"/>
                <a:tileRect/>
              </a:gradFill>
              <a:ln w="12700">
                <a:headEnd type="none" w="med" len="med"/>
                <a:tailEnd type="none" w="med" len="med"/>
              </a:ln>
              <a:effectLst>
                <a:outerShdw blurRad="50800" dist="38100" dir="2700000" algn="tl" rotWithShape="0">
                  <a:prstClr val="black">
                    <a:alpha val="40000"/>
                  </a:prstClr>
                </a:outerShdw>
              </a:effectLst>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None/>
                  <a:tabLst/>
                </a:pPr>
                <a:r>
                  <a:rPr kumimoji="0" lang="de-DE" sz="1600" i="0" u="none" strike="noStrike" cap="none" normalizeH="0" baseline="0" dirty="0" smtClean="0">
                    <a:ln>
                      <a:noFill/>
                    </a:ln>
                    <a:solidFill>
                      <a:schemeClr val="bg1"/>
                    </a:solidFill>
                    <a:effectLst/>
                  </a:rPr>
                  <a:t>Fachhochschulreife</a:t>
                </a:r>
              </a:p>
            </p:txBody>
          </p:sp>
          <p:grpSp>
            <p:nvGrpSpPr>
              <p:cNvPr id="40" name="Gruppieren 39"/>
              <p:cNvGrpSpPr/>
              <p:nvPr/>
            </p:nvGrpSpPr>
            <p:grpSpPr>
              <a:xfrm>
                <a:off x="2836645" y="3606437"/>
                <a:ext cx="4291163" cy="2306795"/>
                <a:chOff x="2836645" y="3606437"/>
                <a:chExt cx="4291163" cy="2306795"/>
              </a:xfrm>
            </p:grpSpPr>
            <p:grpSp>
              <p:nvGrpSpPr>
                <p:cNvPr id="38" name="Gruppieren 37"/>
                <p:cNvGrpSpPr/>
                <p:nvPr/>
              </p:nvGrpSpPr>
              <p:grpSpPr>
                <a:xfrm>
                  <a:off x="3387659" y="4953466"/>
                  <a:ext cx="3182292" cy="959766"/>
                  <a:chOff x="3231248" y="4953466"/>
                  <a:chExt cx="3182292" cy="959766"/>
                </a:xfrm>
              </p:grpSpPr>
              <p:sp>
                <p:nvSpPr>
                  <p:cNvPr id="15" name="Rechteck 14"/>
                  <p:cNvSpPr/>
                  <p:nvPr/>
                </p:nvSpPr>
                <p:spPr bwMode="auto">
                  <a:xfrm>
                    <a:off x="3253244" y="4953466"/>
                    <a:ext cx="3138301" cy="396000"/>
                  </a:xfrm>
                  <a:prstGeom prst="rect">
                    <a:avLst/>
                  </a:prstGeom>
                  <a:gradFill flip="none" rotWithShape="1">
                    <a:gsLst>
                      <a:gs pos="0">
                        <a:schemeClr val="accent3">
                          <a:lumMod val="60000"/>
                          <a:lumOff val="40000"/>
                        </a:schemeClr>
                      </a:gs>
                      <a:gs pos="50000">
                        <a:schemeClr val="accent3">
                          <a:lumMod val="40000"/>
                          <a:lumOff val="60000"/>
                        </a:schemeClr>
                      </a:gs>
                      <a:gs pos="100000">
                        <a:schemeClr val="bg1"/>
                      </a:gs>
                    </a:gsLst>
                    <a:lin ang="5400000" scaled="1"/>
                    <a:tileRect/>
                  </a:gradFill>
                  <a:ln w="12700">
                    <a:headEnd type="none" w="med" len="med"/>
                    <a:tailEnd type="none" w="med" len="med"/>
                  </a:ln>
                  <a:effectLst>
                    <a:outerShdw blurRad="50800" dist="38100" dir="2700000" algn="tl" rotWithShape="0">
                      <a:prstClr val="black">
                        <a:alpha val="40000"/>
                      </a:prstClr>
                    </a:outerShdw>
                  </a:effectLst>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None/>
                      <a:tabLst/>
                    </a:pPr>
                    <a:r>
                      <a:rPr kumimoji="0" lang="de-DE" sz="1600" i="0" u="none" strike="noStrike" cap="none" normalizeH="0" baseline="0" dirty="0" smtClean="0">
                        <a:ln>
                          <a:noFill/>
                        </a:ln>
                        <a:solidFill>
                          <a:schemeClr val="bg1"/>
                        </a:solidFill>
                        <a:effectLst/>
                      </a:rPr>
                      <a:t>Hauptschulabschluss (Berufsreife)</a:t>
                    </a:r>
                  </a:p>
                </p:txBody>
              </p:sp>
              <p:grpSp>
                <p:nvGrpSpPr>
                  <p:cNvPr id="6" name="Gruppieren 5"/>
                  <p:cNvGrpSpPr/>
                  <p:nvPr/>
                </p:nvGrpSpPr>
                <p:grpSpPr>
                  <a:xfrm>
                    <a:off x="3231248" y="5517232"/>
                    <a:ext cx="3182292" cy="396000"/>
                    <a:chOff x="3203848" y="5571002"/>
                    <a:chExt cx="3182292" cy="396000"/>
                  </a:xfrm>
                </p:grpSpPr>
                <p:sp>
                  <p:nvSpPr>
                    <p:cNvPr id="23" name="Rechteck 22"/>
                    <p:cNvSpPr/>
                    <p:nvPr/>
                  </p:nvSpPr>
                  <p:spPr bwMode="auto">
                    <a:xfrm>
                      <a:off x="3203848" y="5571002"/>
                      <a:ext cx="1656000" cy="396000"/>
                    </a:xfrm>
                    <a:prstGeom prst="rect">
                      <a:avLst/>
                    </a:prstGeom>
                    <a:gradFill>
                      <a:gsLst>
                        <a:gs pos="0">
                          <a:schemeClr val="accent3">
                            <a:lumMod val="20000"/>
                            <a:lumOff val="80000"/>
                          </a:schemeClr>
                        </a:gs>
                        <a:gs pos="100000">
                          <a:schemeClr val="bg1">
                            <a:lumMod val="85000"/>
                          </a:schemeClr>
                        </a:gs>
                      </a:gsLst>
                    </a:gradFill>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None/>
                        <a:tabLst/>
                      </a:pPr>
                      <a:r>
                        <a:rPr kumimoji="0" lang="de-DE" sz="1400" b="1" i="0" u="none" strike="noStrike" cap="none" normalizeH="0" baseline="0" dirty="0" smtClean="0">
                          <a:ln>
                            <a:noFill/>
                          </a:ln>
                          <a:solidFill>
                            <a:schemeClr val="tx1"/>
                          </a:solidFill>
                          <a:effectLst/>
                        </a:rPr>
                        <a:t>Abendmittelschule</a:t>
                      </a:r>
                    </a:p>
                  </p:txBody>
                </p:sp>
                <p:sp>
                  <p:nvSpPr>
                    <p:cNvPr id="24" name="Rechteck 23"/>
                    <p:cNvSpPr/>
                    <p:nvPr/>
                  </p:nvSpPr>
                  <p:spPr bwMode="auto">
                    <a:xfrm>
                      <a:off x="4982140" y="5571002"/>
                      <a:ext cx="1404000" cy="396000"/>
                    </a:xfrm>
                    <a:prstGeom prst="rect">
                      <a:avLst/>
                    </a:prstGeom>
                    <a:gradFill>
                      <a:gsLst>
                        <a:gs pos="63000">
                          <a:schemeClr val="bg1">
                            <a:lumMod val="95000"/>
                          </a:schemeClr>
                        </a:gs>
                        <a:gs pos="100000">
                          <a:schemeClr val="bg1"/>
                        </a:gs>
                      </a:gsLst>
                    </a:gradFill>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None/>
                        <a:tabLst/>
                      </a:pPr>
                      <a:r>
                        <a:rPr kumimoji="0" lang="de-DE" sz="1200" b="1" i="0" u="none" strike="noStrike" cap="none" normalizeH="0" baseline="0" dirty="0" smtClean="0">
                          <a:ln>
                            <a:noFill/>
                          </a:ln>
                          <a:solidFill>
                            <a:schemeClr val="tx1"/>
                          </a:solidFill>
                          <a:effectLst/>
                        </a:rPr>
                        <a:t>Nichtschüler / </a:t>
                      </a:r>
                      <a:br>
                        <a:rPr kumimoji="0" lang="de-DE" sz="1200" b="1" i="0" u="none" strike="noStrike" cap="none" normalizeH="0" baseline="0" dirty="0" smtClean="0">
                          <a:ln>
                            <a:noFill/>
                          </a:ln>
                          <a:solidFill>
                            <a:schemeClr val="tx1"/>
                          </a:solidFill>
                          <a:effectLst/>
                        </a:rPr>
                      </a:br>
                      <a:r>
                        <a:rPr kumimoji="0" lang="de-DE" sz="1200" b="1" i="0" u="none" strike="noStrike" cap="none" normalizeH="0" baseline="0" dirty="0" smtClean="0">
                          <a:ln>
                            <a:noFill/>
                          </a:ln>
                          <a:solidFill>
                            <a:schemeClr val="tx1"/>
                          </a:solidFill>
                          <a:effectLst/>
                        </a:rPr>
                        <a:t>externen Prüfung</a:t>
                      </a:r>
                    </a:p>
                  </p:txBody>
                </p:sp>
              </p:grpSp>
            </p:grpSp>
            <p:grpSp>
              <p:nvGrpSpPr>
                <p:cNvPr id="39" name="Gruppieren 38"/>
                <p:cNvGrpSpPr/>
                <p:nvPr/>
              </p:nvGrpSpPr>
              <p:grpSpPr>
                <a:xfrm>
                  <a:off x="2836645" y="3606437"/>
                  <a:ext cx="4291163" cy="926570"/>
                  <a:chOff x="2753876" y="3606437"/>
                  <a:chExt cx="4291163" cy="926570"/>
                </a:xfrm>
              </p:grpSpPr>
              <p:sp>
                <p:nvSpPr>
                  <p:cNvPr id="16" name="Rechteck 15"/>
                  <p:cNvSpPr/>
                  <p:nvPr/>
                </p:nvSpPr>
                <p:spPr bwMode="auto">
                  <a:xfrm>
                    <a:off x="2761039" y="3606437"/>
                    <a:ext cx="4284000" cy="396000"/>
                  </a:xfrm>
                  <a:prstGeom prst="rect">
                    <a:avLst/>
                  </a:prstGeom>
                  <a:gradFill flip="none" rotWithShape="1">
                    <a:gsLst>
                      <a:gs pos="0">
                        <a:schemeClr val="accent3">
                          <a:lumMod val="75000"/>
                        </a:schemeClr>
                      </a:gs>
                      <a:gs pos="50000">
                        <a:schemeClr val="accent3">
                          <a:lumMod val="60000"/>
                          <a:lumOff val="40000"/>
                        </a:schemeClr>
                      </a:gs>
                      <a:gs pos="100000">
                        <a:schemeClr val="accent3">
                          <a:lumMod val="20000"/>
                          <a:lumOff val="80000"/>
                        </a:schemeClr>
                      </a:gs>
                    </a:gsLst>
                    <a:lin ang="5400000" scaled="1"/>
                    <a:tileRect/>
                  </a:gradFill>
                  <a:ln w="12700">
                    <a:headEnd type="none" w="med" len="med"/>
                    <a:tailEnd type="none" w="med" len="med"/>
                  </a:ln>
                  <a:effectLst>
                    <a:outerShdw blurRad="50800" dist="38100" dir="2700000" algn="tl" rotWithShape="0">
                      <a:prstClr val="black">
                        <a:alpha val="40000"/>
                      </a:prstClr>
                    </a:outerShdw>
                  </a:effectLst>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None/>
                      <a:tabLst/>
                    </a:pPr>
                    <a:r>
                      <a:rPr kumimoji="0" lang="de-DE" sz="1600" i="0" u="none" strike="noStrike" cap="none" normalizeH="0" baseline="0" dirty="0" smtClean="0">
                        <a:ln>
                          <a:noFill/>
                        </a:ln>
                        <a:solidFill>
                          <a:schemeClr val="bg1"/>
                        </a:solidFill>
                        <a:effectLst/>
                      </a:rPr>
                      <a:t>Realschulabschluss (</a:t>
                    </a:r>
                    <a:r>
                      <a:rPr kumimoji="0" lang="de-DE" sz="1600" i="0" u="none" strike="noStrike" cap="none" normalizeH="0" baseline="0" dirty="0" err="1" smtClean="0">
                        <a:ln>
                          <a:noFill/>
                        </a:ln>
                        <a:solidFill>
                          <a:schemeClr val="bg1"/>
                        </a:solidFill>
                        <a:effectLst/>
                      </a:rPr>
                      <a:t>Mittlerereife</a:t>
                    </a:r>
                    <a:r>
                      <a:rPr kumimoji="0" lang="de-DE" sz="1600" i="0" u="none" strike="noStrike" cap="none" normalizeH="0" baseline="0" dirty="0" smtClean="0">
                        <a:ln>
                          <a:noFill/>
                        </a:ln>
                        <a:solidFill>
                          <a:schemeClr val="bg1"/>
                        </a:solidFill>
                        <a:effectLst/>
                      </a:rPr>
                      <a:t>)</a:t>
                    </a:r>
                  </a:p>
                </p:txBody>
              </p:sp>
              <p:grpSp>
                <p:nvGrpSpPr>
                  <p:cNvPr id="8" name="Gruppieren 7"/>
                  <p:cNvGrpSpPr/>
                  <p:nvPr/>
                </p:nvGrpSpPr>
                <p:grpSpPr>
                  <a:xfrm>
                    <a:off x="2753876" y="4137007"/>
                    <a:ext cx="4284320" cy="396000"/>
                    <a:chOff x="2627784" y="4137007"/>
                    <a:chExt cx="4284320" cy="396000"/>
                  </a:xfrm>
                </p:grpSpPr>
                <p:sp>
                  <p:nvSpPr>
                    <p:cNvPr id="25" name="Rechteck 24"/>
                    <p:cNvSpPr/>
                    <p:nvPr/>
                  </p:nvSpPr>
                  <p:spPr bwMode="auto">
                    <a:xfrm>
                      <a:off x="2627784" y="4137007"/>
                      <a:ext cx="1656000" cy="396000"/>
                    </a:xfrm>
                    <a:prstGeom prst="rect">
                      <a:avLst/>
                    </a:prstGeom>
                    <a:gradFill>
                      <a:gsLst>
                        <a:gs pos="0">
                          <a:schemeClr val="accent3">
                            <a:lumMod val="20000"/>
                            <a:lumOff val="80000"/>
                          </a:schemeClr>
                        </a:gs>
                        <a:gs pos="100000">
                          <a:schemeClr val="bg1">
                            <a:lumMod val="85000"/>
                          </a:schemeClr>
                        </a:gs>
                      </a:gsLst>
                    </a:gradFill>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None/>
                        <a:tabLst/>
                      </a:pPr>
                      <a:r>
                        <a:rPr kumimoji="0" lang="de-DE" sz="1400" b="1" i="0" u="none" strike="noStrike" cap="none" normalizeH="0" baseline="0" dirty="0" smtClean="0">
                          <a:ln>
                            <a:noFill/>
                          </a:ln>
                          <a:solidFill>
                            <a:schemeClr val="tx1"/>
                          </a:solidFill>
                          <a:effectLst/>
                        </a:rPr>
                        <a:t>Abendmittelschule</a:t>
                      </a:r>
                    </a:p>
                  </p:txBody>
                </p:sp>
                <p:sp>
                  <p:nvSpPr>
                    <p:cNvPr id="26" name="Rechteck 25"/>
                    <p:cNvSpPr/>
                    <p:nvPr/>
                  </p:nvSpPr>
                  <p:spPr bwMode="auto">
                    <a:xfrm>
                      <a:off x="4355944" y="4137007"/>
                      <a:ext cx="1080000" cy="396000"/>
                    </a:xfrm>
                    <a:prstGeom prst="rect">
                      <a:avLst/>
                    </a:prstGeom>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None/>
                        <a:tabLst/>
                      </a:pPr>
                      <a:r>
                        <a:rPr kumimoji="0" lang="de-DE" sz="1400" b="1" i="0" u="none" strike="noStrike" cap="none" normalizeH="0" baseline="0" dirty="0" smtClean="0">
                          <a:ln>
                            <a:noFill/>
                          </a:ln>
                          <a:solidFill>
                            <a:schemeClr val="tx1"/>
                          </a:solidFill>
                          <a:effectLst/>
                        </a:rPr>
                        <a:t>Fachschule</a:t>
                      </a:r>
                    </a:p>
                  </p:txBody>
                </p:sp>
                <p:sp>
                  <p:nvSpPr>
                    <p:cNvPr id="27" name="Rechteck 26"/>
                    <p:cNvSpPr/>
                    <p:nvPr/>
                  </p:nvSpPr>
                  <p:spPr bwMode="auto">
                    <a:xfrm>
                      <a:off x="5508104" y="4137007"/>
                      <a:ext cx="1404000" cy="396000"/>
                    </a:xfrm>
                    <a:prstGeom prst="rect">
                      <a:avLst/>
                    </a:prstGeom>
                    <a:gradFill>
                      <a:gsLst>
                        <a:gs pos="63000">
                          <a:schemeClr val="bg1">
                            <a:lumMod val="95000"/>
                          </a:schemeClr>
                        </a:gs>
                        <a:gs pos="100000">
                          <a:schemeClr val="bg1"/>
                        </a:gs>
                      </a:gsLst>
                    </a:gradFill>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None/>
                        <a:tabLst/>
                      </a:pPr>
                      <a:r>
                        <a:rPr kumimoji="0" lang="de-DE" sz="1200" b="1" i="0" u="none" strike="noStrike" cap="none" normalizeH="0" baseline="0" dirty="0" smtClean="0">
                          <a:ln>
                            <a:noFill/>
                          </a:ln>
                          <a:solidFill>
                            <a:schemeClr val="tx1"/>
                          </a:solidFill>
                          <a:effectLst/>
                        </a:rPr>
                        <a:t>Nichtschüler / </a:t>
                      </a:r>
                      <a:br>
                        <a:rPr kumimoji="0" lang="de-DE" sz="1200" b="1" i="0" u="none" strike="noStrike" cap="none" normalizeH="0" baseline="0" dirty="0" smtClean="0">
                          <a:ln>
                            <a:noFill/>
                          </a:ln>
                          <a:solidFill>
                            <a:schemeClr val="tx1"/>
                          </a:solidFill>
                          <a:effectLst/>
                        </a:rPr>
                      </a:br>
                      <a:r>
                        <a:rPr kumimoji="0" lang="de-DE" sz="1200" b="1" i="0" u="none" strike="noStrike" cap="none" normalizeH="0" baseline="0" dirty="0" smtClean="0">
                          <a:ln>
                            <a:noFill/>
                          </a:ln>
                          <a:solidFill>
                            <a:schemeClr val="tx1"/>
                          </a:solidFill>
                          <a:effectLst/>
                        </a:rPr>
                        <a:t>externen Prüfung</a:t>
                      </a:r>
                    </a:p>
                  </p:txBody>
                </p:sp>
              </p:grpSp>
            </p:grpSp>
          </p:grpSp>
          <p:grpSp>
            <p:nvGrpSpPr>
              <p:cNvPr id="35" name="Gruppieren 34"/>
              <p:cNvGrpSpPr/>
              <p:nvPr/>
            </p:nvGrpSpPr>
            <p:grpSpPr>
              <a:xfrm>
                <a:off x="2962657" y="3026568"/>
                <a:ext cx="4032296" cy="396000"/>
                <a:chOff x="2771800" y="3084965"/>
                <a:chExt cx="4032296" cy="396000"/>
              </a:xfrm>
            </p:grpSpPr>
            <p:sp>
              <p:nvSpPr>
                <p:cNvPr id="28" name="Rechteck 27"/>
                <p:cNvSpPr/>
                <p:nvPr/>
              </p:nvSpPr>
              <p:spPr bwMode="auto">
                <a:xfrm>
                  <a:off x="4283948" y="3084965"/>
                  <a:ext cx="1080000" cy="396000"/>
                </a:xfrm>
                <a:prstGeom prst="rect">
                  <a:avLst/>
                </a:prstGeom>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None/>
                    <a:tabLst/>
                  </a:pPr>
                  <a:r>
                    <a:rPr kumimoji="0" lang="de-DE" sz="1400" b="1" i="0" u="none" strike="noStrike" cap="none" normalizeH="0" baseline="0" dirty="0" smtClean="0">
                      <a:ln>
                        <a:noFill/>
                      </a:ln>
                      <a:solidFill>
                        <a:schemeClr val="tx1"/>
                      </a:solidFill>
                      <a:effectLst/>
                    </a:rPr>
                    <a:t>Fachschule</a:t>
                  </a:r>
                </a:p>
              </p:txBody>
            </p:sp>
            <p:sp>
              <p:nvSpPr>
                <p:cNvPr id="29" name="Rechteck 28"/>
                <p:cNvSpPr/>
                <p:nvPr/>
              </p:nvSpPr>
              <p:spPr bwMode="auto">
                <a:xfrm>
                  <a:off x="2771800" y="3084965"/>
                  <a:ext cx="1440000" cy="396000"/>
                </a:xfrm>
                <a:prstGeom prst="rect">
                  <a:avLst/>
                </a:prstGeom>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None/>
                    <a:tabLst/>
                  </a:pPr>
                  <a:r>
                    <a:rPr kumimoji="0" lang="de-DE" sz="1400" b="1" i="0" u="none" strike="noStrike" cap="none" normalizeH="0" baseline="0" dirty="0" smtClean="0">
                      <a:ln>
                        <a:noFill/>
                      </a:ln>
                      <a:solidFill>
                        <a:schemeClr val="tx1"/>
                      </a:solidFill>
                      <a:effectLst/>
                    </a:rPr>
                    <a:t>Fachoberschule</a:t>
                  </a:r>
                </a:p>
              </p:txBody>
            </p:sp>
            <p:sp>
              <p:nvSpPr>
                <p:cNvPr id="30" name="Rechteck 29"/>
                <p:cNvSpPr/>
                <p:nvPr/>
              </p:nvSpPr>
              <p:spPr bwMode="auto">
                <a:xfrm>
                  <a:off x="5436096" y="3084965"/>
                  <a:ext cx="1368000" cy="396000"/>
                </a:xfrm>
                <a:prstGeom prst="rect">
                  <a:avLst/>
                </a:prstGeom>
                <a:gradFill>
                  <a:gsLst>
                    <a:gs pos="63000">
                      <a:schemeClr val="bg1">
                        <a:lumMod val="95000"/>
                      </a:schemeClr>
                    </a:gs>
                    <a:gs pos="100000">
                      <a:schemeClr val="bg1"/>
                    </a:gs>
                  </a:gsLst>
                </a:gradFill>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None/>
                    <a:tabLst/>
                  </a:pPr>
                  <a:r>
                    <a:rPr kumimoji="0" lang="de-DE" sz="1200" b="1" i="0" u="none" strike="noStrike" cap="none" normalizeH="0" baseline="0" dirty="0" smtClean="0">
                      <a:ln>
                        <a:noFill/>
                      </a:ln>
                      <a:solidFill>
                        <a:schemeClr val="tx1"/>
                      </a:solidFill>
                      <a:effectLst/>
                    </a:rPr>
                    <a:t>externen Prüfung</a:t>
                  </a:r>
                </a:p>
              </p:txBody>
            </p:sp>
          </p:grpSp>
        </p:grpSp>
        <p:grpSp>
          <p:nvGrpSpPr>
            <p:cNvPr id="37" name="Gruppieren 36"/>
            <p:cNvGrpSpPr/>
            <p:nvPr/>
          </p:nvGrpSpPr>
          <p:grpSpPr>
            <a:xfrm>
              <a:off x="1695178" y="1359060"/>
              <a:ext cx="6117182" cy="956855"/>
              <a:chOff x="1695178" y="1359060"/>
              <a:chExt cx="6117182" cy="956855"/>
            </a:xfrm>
          </p:grpSpPr>
          <p:sp>
            <p:nvSpPr>
              <p:cNvPr id="18" name="Rechteck 17"/>
              <p:cNvSpPr/>
              <p:nvPr/>
            </p:nvSpPr>
            <p:spPr bwMode="auto">
              <a:xfrm>
                <a:off x="1695178" y="1359060"/>
                <a:ext cx="6117182" cy="360040"/>
              </a:xfrm>
              <a:prstGeom prst="rect">
                <a:avLst/>
              </a:prstGeom>
              <a:gradFill flip="none" rotWithShape="1">
                <a:gsLst>
                  <a:gs pos="0">
                    <a:schemeClr val="accent3">
                      <a:lumMod val="75000"/>
                    </a:schemeClr>
                  </a:gs>
                  <a:gs pos="100000">
                    <a:schemeClr val="accent3">
                      <a:lumMod val="60000"/>
                      <a:lumOff val="40000"/>
                    </a:schemeClr>
                  </a:gs>
                </a:gsLst>
                <a:lin ang="5400000" scaled="1"/>
                <a:tileRect/>
              </a:gradFill>
              <a:ln w="12700">
                <a:headEnd type="none" w="med" len="med"/>
                <a:tailEnd type="none" w="med" len="med"/>
              </a:ln>
              <a:effectLst>
                <a:outerShdw blurRad="50800" dist="38100" dir="2700000" algn="tl" rotWithShape="0">
                  <a:prstClr val="black">
                    <a:alpha val="40000"/>
                  </a:prstClr>
                </a:outerShdw>
              </a:effectLst>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None/>
                  <a:tabLst/>
                </a:pPr>
                <a:r>
                  <a:rPr kumimoji="0" lang="de-DE" sz="1600" i="0" u="none" strike="noStrike" cap="none" normalizeH="0" baseline="0" dirty="0" smtClean="0">
                    <a:ln>
                      <a:noFill/>
                    </a:ln>
                    <a:solidFill>
                      <a:schemeClr val="bg1"/>
                    </a:solidFill>
                    <a:effectLst/>
                  </a:rPr>
                  <a:t>Allgemeine</a:t>
                </a:r>
                <a:r>
                  <a:rPr kumimoji="0" lang="de-DE" sz="1600" i="0" u="none" strike="noStrike" cap="none" normalizeH="0" dirty="0" smtClean="0">
                    <a:ln>
                      <a:noFill/>
                    </a:ln>
                    <a:solidFill>
                      <a:schemeClr val="bg1"/>
                    </a:solidFill>
                    <a:effectLst/>
                  </a:rPr>
                  <a:t> /</a:t>
                </a:r>
                <a:r>
                  <a:rPr kumimoji="0" lang="de-DE" sz="1600" i="0" u="none" strike="noStrike" cap="none" normalizeH="0" baseline="0" dirty="0" smtClean="0">
                    <a:ln>
                      <a:noFill/>
                    </a:ln>
                    <a:solidFill>
                      <a:schemeClr val="bg1"/>
                    </a:solidFill>
                    <a:effectLst/>
                  </a:rPr>
                  <a:t> Fachgebundene Hochschulreife (Abitur)</a:t>
                </a:r>
              </a:p>
            </p:txBody>
          </p:sp>
          <p:grpSp>
            <p:nvGrpSpPr>
              <p:cNvPr id="36" name="Gruppieren 35"/>
              <p:cNvGrpSpPr/>
              <p:nvPr/>
            </p:nvGrpSpPr>
            <p:grpSpPr>
              <a:xfrm>
                <a:off x="1750110" y="1919915"/>
                <a:ext cx="6007318" cy="396000"/>
                <a:chOff x="1799840" y="1919915"/>
                <a:chExt cx="6007318" cy="396000"/>
              </a:xfrm>
            </p:grpSpPr>
            <p:sp>
              <p:nvSpPr>
                <p:cNvPr id="31" name="Rechteck 30"/>
                <p:cNvSpPr/>
                <p:nvPr/>
              </p:nvSpPr>
              <p:spPr bwMode="auto">
                <a:xfrm>
                  <a:off x="6367158" y="1919915"/>
                  <a:ext cx="1440000" cy="396000"/>
                </a:xfrm>
                <a:prstGeom prst="rect">
                  <a:avLst/>
                </a:prstGeom>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None/>
                    <a:tabLst/>
                  </a:pPr>
                  <a:r>
                    <a:rPr kumimoji="0" lang="de-DE" sz="1400" b="1" i="0" u="none" strike="noStrike" cap="none" normalizeH="0" baseline="0" dirty="0" smtClean="0">
                      <a:ln>
                        <a:noFill/>
                      </a:ln>
                      <a:solidFill>
                        <a:schemeClr val="tx1"/>
                      </a:solidFill>
                      <a:effectLst/>
                    </a:rPr>
                    <a:t>Fachoberschule</a:t>
                  </a:r>
                </a:p>
              </p:txBody>
            </p:sp>
            <p:sp>
              <p:nvSpPr>
                <p:cNvPr id="32" name="Rechteck 31"/>
                <p:cNvSpPr/>
                <p:nvPr/>
              </p:nvSpPr>
              <p:spPr bwMode="auto">
                <a:xfrm>
                  <a:off x="4597764" y="1919915"/>
                  <a:ext cx="1720431" cy="396000"/>
                </a:xfrm>
                <a:prstGeom prst="rect">
                  <a:avLst/>
                </a:prstGeom>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None/>
                    <a:tabLst/>
                  </a:pPr>
                  <a:r>
                    <a:rPr kumimoji="0" lang="de-DE" sz="1100" b="1" i="0" u="none" strike="noStrike" cap="none" normalizeH="0" baseline="0" dirty="0" smtClean="0">
                      <a:ln>
                        <a:noFill/>
                      </a:ln>
                      <a:solidFill>
                        <a:schemeClr val="tx1"/>
                      </a:solidFill>
                      <a:effectLst/>
                    </a:rPr>
                    <a:t>Berufliches Gymnasium </a:t>
                  </a:r>
                  <a:br>
                    <a:rPr kumimoji="0" lang="de-DE" sz="1100" b="1" i="0" u="none" strike="noStrike" cap="none" normalizeH="0" baseline="0" dirty="0" smtClean="0">
                      <a:ln>
                        <a:noFill/>
                      </a:ln>
                      <a:solidFill>
                        <a:schemeClr val="tx1"/>
                      </a:solidFill>
                      <a:effectLst/>
                    </a:rPr>
                  </a:br>
                  <a:r>
                    <a:rPr kumimoji="0" lang="de-DE" sz="1100" b="1" i="0" u="none" strike="noStrike" cap="none" normalizeH="0" baseline="0" dirty="0" smtClean="0">
                      <a:ln>
                        <a:noFill/>
                      </a:ln>
                      <a:solidFill>
                        <a:schemeClr val="tx1"/>
                      </a:solidFill>
                      <a:effectLst/>
                    </a:rPr>
                    <a:t>/ Fachgymnasium</a:t>
                  </a:r>
                </a:p>
              </p:txBody>
            </p:sp>
            <p:sp>
              <p:nvSpPr>
                <p:cNvPr id="33" name="Rechteck 32"/>
                <p:cNvSpPr/>
                <p:nvPr/>
              </p:nvSpPr>
              <p:spPr bwMode="auto">
                <a:xfrm>
                  <a:off x="3180802" y="1919915"/>
                  <a:ext cx="1368000" cy="396000"/>
                </a:xfrm>
                <a:prstGeom prst="rect">
                  <a:avLst/>
                </a:prstGeom>
                <a:gradFill>
                  <a:gsLst>
                    <a:gs pos="63000">
                      <a:schemeClr val="bg1">
                        <a:lumMod val="95000"/>
                      </a:schemeClr>
                    </a:gs>
                    <a:gs pos="100000">
                      <a:schemeClr val="bg1"/>
                    </a:gs>
                  </a:gsLst>
                </a:gradFill>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None/>
                    <a:tabLst/>
                  </a:pPr>
                  <a:r>
                    <a:rPr kumimoji="0" lang="de-DE" sz="1200" b="1" i="0" u="none" strike="noStrike" cap="none" normalizeH="0" baseline="0" dirty="0" smtClean="0">
                      <a:ln>
                        <a:noFill/>
                      </a:ln>
                      <a:solidFill>
                        <a:schemeClr val="tx1"/>
                      </a:solidFill>
                      <a:effectLst/>
                    </a:rPr>
                    <a:t>Externe Aufnahmeprüfung</a:t>
                  </a:r>
                </a:p>
              </p:txBody>
            </p:sp>
            <p:sp>
              <p:nvSpPr>
                <p:cNvPr id="34" name="Rechteck 33"/>
                <p:cNvSpPr/>
                <p:nvPr/>
              </p:nvSpPr>
              <p:spPr bwMode="auto">
                <a:xfrm>
                  <a:off x="1799840" y="1919915"/>
                  <a:ext cx="1332000" cy="396000"/>
                </a:xfrm>
                <a:prstGeom prst="rect">
                  <a:avLst/>
                </a:prstGeom>
                <a:gradFill>
                  <a:gsLst>
                    <a:gs pos="0">
                      <a:schemeClr val="accent3">
                        <a:lumMod val="20000"/>
                        <a:lumOff val="80000"/>
                      </a:schemeClr>
                    </a:gs>
                    <a:gs pos="100000">
                      <a:schemeClr val="bg1">
                        <a:lumMod val="85000"/>
                      </a:schemeClr>
                    </a:gs>
                  </a:gsLst>
                </a:gradFill>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None/>
                    <a:tabLst/>
                  </a:pPr>
                  <a:r>
                    <a:rPr kumimoji="0" lang="de-DE" sz="1100" b="1" i="0" u="none" strike="noStrike" cap="none" normalizeH="0" baseline="0" dirty="0" smtClean="0">
                      <a:ln>
                        <a:noFill/>
                      </a:ln>
                      <a:solidFill>
                        <a:schemeClr val="tx1"/>
                      </a:solidFill>
                      <a:effectLst/>
                    </a:rPr>
                    <a:t>Kolleg / Abendgymnasium</a:t>
                  </a:r>
                </a:p>
              </p:txBody>
            </p:sp>
          </p:grpSp>
        </p:grpSp>
      </p:grpSp>
      <p:cxnSp>
        <p:nvCxnSpPr>
          <p:cNvPr id="52" name="Gerade Verbindung mit Pfeil 51"/>
          <p:cNvCxnSpPr>
            <a:stCxn id="24" idx="0"/>
          </p:cNvCxnSpPr>
          <p:nvPr/>
        </p:nvCxnSpPr>
        <p:spPr bwMode="auto">
          <a:xfrm flipV="1">
            <a:off x="5867951" y="5483554"/>
            <a:ext cx="0" cy="216024"/>
          </a:xfrm>
          <a:prstGeom prst="straightConnector1">
            <a:avLst/>
          </a:prstGeom>
          <a:ln>
            <a:headEnd type="none" w="med" len="med"/>
            <a:tailEnd type="triangle" w="med" len="med"/>
          </a:ln>
          <a:extLst/>
        </p:spPr>
        <p:style>
          <a:lnRef idx="3">
            <a:schemeClr val="accent3"/>
          </a:lnRef>
          <a:fillRef idx="0">
            <a:schemeClr val="accent3"/>
          </a:fillRef>
          <a:effectRef idx="2">
            <a:schemeClr val="accent3"/>
          </a:effectRef>
          <a:fontRef idx="minor">
            <a:schemeClr val="tx1"/>
          </a:fontRef>
        </p:style>
      </p:cxnSp>
      <p:cxnSp>
        <p:nvCxnSpPr>
          <p:cNvPr id="66" name="Gerade Verbindung 65"/>
          <p:cNvCxnSpPr/>
          <p:nvPr/>
        </p:nvCxnSpPr>
        <p:spPr bwMode="auto">
          <a:xfrm flipV="1">
            <a:off x="4215659" y="5555578"/>
            <a:ext cx="0" cy="144000"/>
          </a:xfrm>
          <a:prstGeom prst="line">
            <a:avLst/>
          </a:prstGeom>
          <a:ln/>
          <a:extLst/>
        </p:spPr>
        <p:style>
          <a:lnRef idx="3">
            <a:schemeClr val="accent3"/>
          </a:lnRef>
          <a:fillRef idx="0">
            <a:schemeClr val="accent3"/>
          </a:fillRef>
          <a:effectRef idx="2">
            <a:schemeClr val="accent3"/>
          </a:effectRef>
          <a:fontRef idx="minor">
            <a:schemeClr val="tx1"/>
          </a:fontRef>
        </p:style>
      </p:cxnSp>
      <p:grpSp>
        <p:nvGrpSpPr>
          <p:cNvPr id="84" name="Gruppieren 83"/>
          <p:cNvGrpSpPr/>
          <p:nvPr/>
        </p:nvGrpSpPr>
        <p:grpSpPr>
          <a:xfrm>
            <a:off x="2514594" y="2459218"/>
            <a:ext cx="4529885" cy="255585"/>
            <a:chOff x="2514594" y="2276872"/>
            <a:chExt cx="4529885" cy="255585"/>
          </a:xfrm>
        </p:grpSpPr>
        <p:grpSp>
          <p:nvGrpSpPr>
            <p:cNvPr id="83" name="Gruppieren 82"/>
            <p:cNvGrpSpPr/>
            <p:nvPr/>
          </p:nvGrpSpPr>
          <p:grpSpPr>
            <a:xfrm>
              <a:off x="2514594" y="2276872"/>
              <a:ext cx="4529885" cy="252000"/>
              <a:chOff x="2514594" y="2276872"/>
              <a:chExt cx="4529885" cy="216024"/>
            </a:xfrm>
          </p:grpSpPr>
          <p:cxnSp>
            <p:nvCxnSpPr>
              <p:cNvPr id="71" name="Gerade Verbindung mit Pfeil 70"/>
              <p:cNvCxnSpPr/>
              <p:nvPr/>
            </p:nvCxnSpPr>
            <p:spPr bwMode="auto">
              <a:xfrm flipV="1">
                <a:off x="7044479" y="2276872"/>
                <a:ext cx="0" cy="216024"/>
              </a:xfrm>
              <a:prstGeom prst="straightConnector1">
                <a:avLst/>
              </a:prstGeom>
              <a:ln>
                <a:headEnd type="none" w="med" len="med"/>
                <a:tailEnd type="triangle" w="med" len="med"/>
              </a:ln>
              <a:extLst/>
            </p:spPr>
            <p:style>
              <a:lnRef idx="3">
                <a:schemeClr val="accent3"/>
              </a:lnRef>
              <a:fillRef idx="0">
                <a:schemeClr val="accent3"/>
              </a:fillRef>
              <a:effectRef idx="2">
                <a:schemeClr val="accent3"/>
              </a:effectRef>
              <a:fontRef idx="minor">
                <a:schemeClr val="tx1"/>
              </a:fontRef>
            </p:style>
          </p:cxnSp>
          <p:cxnSp>
            <p:nvCxnSpPr>
              <p:cNvPr id="72" name="Gerade Verbindung mit Pfeil 71"/>
              <p:cNvCxnSpPr/>
              <p:nvPr/>
            </p:nvCxnSpPr>
            <p:spPr bwMode="auto">
              <a:xfrm flipV="1">
                <a:off x="5415299" y="2276872"/>
                <a:ext cx="0" cy="216024"/>
              </a:xfrm>
              <a:prstGeom prst="straightConnector1">
                <a:avLst/>
              </a:prstGeom>
              <a:ln>
                <a:headEnd type="none" w="med" len="med"/>
                <a:tailEnd type="triangle" w="med" len="med"/>
              </a:ln>
              <a:extLst/>
            </p:spPr>
            <p:style>
              <a:lnRef idx="3">
                <a:schemeClr val="accent3"/>
              </a:lnRef>
              <a:fillRef idx="0">
                <a:schemeClr val="accent3"/>
              </a:fillRef>
              <a:effectRef idx="2">
                <a:schemeClr val="accent3"/>
              </a:effectRef>
              <a:fontRef idx="minor">
                <a:schemeClr val="tx1"/>
              </a:fontRef>
            </p:style>
          </p:cxnSp>
          <p:cxnSp>
            <p:nvCxnSpPr>
              <p:cNvPr id="73" name="Gerade Verbindung mit Pfeil 72"/>
              <p:cNvCxnSpPr/>
              <p:nvPr/>
            </p:nvCxnSpPr>
            <p:spPr bwMode="auto">
              <a:xfrm flipV="1">
                <a:off x="3916877" y="2276872"/>
                <a:ext cx="0" cy="216024"/>
              </a:xfrm>
              <a:prstGeom prst="straightConnector1">
                <a:avLst/>
              </a:prstGeom>
              <a:ln>
                <a:headEnd type="none" w="med" len="med"/>
                <a:tailEnd type="triangle" w="med" len="med"/>
              </a:ln>
              <a:extLst/>
            </p:spPr>
            <p:style>
              <a:lnRef idx="3">
                <a:schemeClr val="accent3"/>
              </a:lnRef>
              <a:fillRef idx="0">
                <a:schemeClr val="accent3"/>
              </a:fillRef>
              <a:effectRef idx="2">
                <a:schemeClr val="accent3"/>
              </a:effectRef>
              <a:fontRef idx="minor">
                <a:schemeClr val="tx1"/>
              </a:fontRef>
            </p:style>
          </p:cxnSp>
          <p:cxnSp>
            <p:nvCxnSpPr>
              <p:cNvPr id="77" name="Gerade Verbindung mit Pfeil 76"/>
              <p:cNvCxnSpPr/>
              <p:nvPr/>
            </p:nvCxnSpPr>
            <p:spPr bwMode="auto">
              <a:xfrm flipV="1">
                <a:off x="2514594" y="2276872"/>
                <a:ext cx="0" cy="216024"/>
              </a:xfrm>
              <a:prstGeom prst="straightConnector1">
                <a:avLst/>
              </a:prstGeom>
              <a:ln>
                <a:headEnd type="none" w="med" len="med"/>
                <a:tailEnd type="triangle" w="med" len="med"/>
              </a:ln>
              <a:extLst/>
            </p:spPr>
            <p:style>
              <a:lnRef idx="3">
                <a:schemeClr val="accent3"/>
              </a:lnRef>
              <a:fillRef idx="0">
                <a:schemeClr val="accent3"/>
              </a:fillRef>
              <a:effectRef idx="2">
                <a:schemeClr val="accent3"/>
              </a:effectRef>
              <a:fontRef idx="minor">
                <a:schemeClr val="tx1"/>
              </a:fontRef>
            </p:style>
          </p:cxnSp>
        </p:grpSp>
        <p:cxnSp>
          <p:nvCxnSpPr>
            <p:cNvPr id="69" name="Gerade Verbindung 68"/>
            <p:cNvCxnSpPr/>
            <p:nvPr/>
          </p:nvCxnSpPr>
          <p:spPr bwMode="auto">
            <a:xfrm flipH="1" flipV="1">
              <a:off x="2521645" y="2518354"/>
              <a:ext cx="4515784" cy="14103"/>
            </a:xfrm>
            <a:prstGeom prst="line">
              <a:avLst/>
            </a:prstGeom>
            <a:ln/>
            <a:extLst/>
          </p:spPr>
          <p:style>
            <a:lnRef idx="3">
              <a:schemeClr val="accent3"/>
            </a:lnRef>
            <a:fillRef idx="0">
              <a:schemeClr val="accent3"/>
            </a:fillRef>
            <a:effectRef idx="2">
              <a:schemeClr val="accent3"/>
            </a:effectRef>
            <a:fontRef idx="minor">
              <a:schemeClr val="tx1"/>
            </a:fontRef>
          </p:style>
        </p:cxnSp>
      </p:grpSp>
      <p:sp>
        <p:nvSpPr>
          <p:cNvPr id="9" name="Rechteckige Legende 8"/>
          <p:cNvSpPr/>
          <p:nvPr/>
        </p:nvSpPr>
        <p:spPr bwMode="auto">
          <a:xfrm>
            <a:off x="1517044" y="2961072"/>
            <a:ext cx="1395682" cy="1116000"/>
          </a:xfrm>
          <a:prstGeom prst="wedgeRectCallout">
            <a:avLst>
              <a:gd name="adj1" fmla="val 61794"/>
              <a:gd name="adj2" fmla="val -40573"/>
            </a:avLst>
          </a:prstGeom>
          <a:solidFill>
            <a:schemeClr val="bg1"/>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0" tIns="0" rIns="0" bIns="0" numCol="1" rtlCol="0" anchor="t" anchorCtr="0" compatLnSpc="1">
            <a:prstTxWarp prst="textNoShape">
              <a:avLst/>
            </a:prstTxWarp>
          </a:bodyPr>
          <a:lstStyle/>
          <a:p>
            <a:pPr marL="254000" indent="-171450"/>
            <a:r>
              <a:rPr lang="de-DE" sz="1200" dirty="0">
                <a:latin typeface="+mn-lt"/>
              </a:rPr>
              <a:t>berechtigt zum Studium an Fachhochschule</a:t>
            </a:r>
          </a:p>
          <a:p>
            <a:pPr marL="254000" indent="-171450"/>
            <a:r>
              <a:rPr lang="de-DE" sz="1200" dirty="0">
                <a:latin typeface="+mn-lt"/>
              </a:rPr>
              <a:t>über Abend-gymnasien &amp; Berufskollegs </a:t>
            </a:r>
          </a:p>
        </p:txBody>
      </p:sp>
      <p:sp>
        <p:nvSpPr>
          <p:cNvPr id="10" name="Rechteckige Legende 9"/>
          <p:cNvSpPr/>
          <p:nvPr/>
        </p:nvSpPr>
        <p:spPr bwMode="auto">
          <a:xfrm>
            <a:off x="7236296" y="3114668"/>
            <a:ext cx="1728192" cy="1576846"/>
          </a:xfrm>
          <a:prstGeom prst="wedgeRectCallout">
            <a:avLst>
              <a:gd name="adj1" fmla="val -59207"/>
              <a:gd name="adj2" fmla="val 8594"/>
            </a:avLst>
          </a:prstGeom>
          <a:solidFill>
            <a:schemeClr val="bg1"/>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0" tIns="0" rIns="0" bIns="0" numCol="1" rtlCol="0" anchor="t" anchorCtr="0" compatLnSpc="1">
            <a:prstTxWarp prst="textNoShape">
              <a:avLst/>
            </a:prstTxWarp>
          </a:bodyPr>
          <a:lstStyle/>
          <a:p>
            <a:pPr marL="254000" indent="-171450"/>
            <a:r>
              <a:rPr lang="de-DE" sz="1200" dirty="0">
                <a:latin typeface="+mn-lt"/>
              </a:rPr>
              <a:t>über </a:t>
            </a:r>
            <a:r>
              <a:rPr lang="de-DE" sz="1200" dirty="0" smtClean="0">
                <a:latin typeface="+mn-lt"/>
              </a:rPr>
              <a:t>Abendrealschulen </a:t>
            </a:r>
            <a:r>
              <a:rPr lang="de-DE" sz="1200" dirty="0">
                <a:latin typeface="+mn-lt"/>
              </a:rPr>
              <a:t>&amp; Selbststudium </a:t>
            </a:r>
          </a:p>
          <a:p>
            <a:pPr marL="254000" indent="-171450"/>
            <a:r>
              <a:rPr lang="de-DE" sz="1200" dirty="0">
                <a:latin typeface="+mn-lt"/>
              </a:rPr>
              <a:t>bei bestandener Abschlussprüfung der Berufsausbildung automatisch </a:t>
            </a:r>
            <a:r>
              <a:rPr lang="de-DE" sz="1200" dirty="0" smtClean="0">
                <a:latin typeface="+mn-lt"/>
              </a:rPr>
              <a:t>Realschulabschluss</a:t>
            </a:r>
            <a:endParaRPr lang="de-DE" sz="1200" dirty="0">
              <a:latin typeface="+mn-lt"/>
            </a:endParaRPr>
          </a:p>
        </p:txBody>
      </p:sp>
      <p:sp>
        <p:nvSpPr>
          <p:cNvPr id="12" name="Rechteckige Legende 11"/>
          <p:cNvSpPr/>
          <p:nvPr/>
        </p:nvSpPr>
        <p:spPr bwMode="auto">
          <a:xfrm>
            <a:off x="827586" y="908720"/>
            <a:ext cx="3720448" cy="588318"/>
          </a:xfrm>
          <a:prstGeom prst="wedgeRectCallout">
            <a:avLst>
              <a:gd name="adj1" fmla="val -21134"/>
              <a:gd name="adj2" fmla="val 71180"/>
            </a:avLst>
          </a:prstGeom>
          <a:solidFill>
            <a:schemeClr val="bg1"/>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0" tIns="0" rIns="0" bIns="0" numCol="1" rtlCol="0" anchor="t" anchorCtr="0" compatLnSpc="1">
            <a:prstTxWarp prst="textNoShape">
              <a:avLst/>
            </a:prstTxWarp>
          </a:bodyPr>
          <a:lstStyle/>
          <a:p>
            <a:pPr marL="254000" indent="-171450"/>
            <a:r>
              <a:rPr lang="de-DE" sz="1200" dirty="0">
                <a:latin typeface="+mn-lt"/>
              </a:rPr>
              <a:t>berechtigt formal Studium an allen Hochschulen</a:t>
            </a:r>
          </a:p>
          <a:p>
            <a:pPr marL="254000" indent="-171450"/>
            <a:r>
              <a:rPr lang="de-DE" sz="1200" dirty="0">
                <a:latin typeface="+mn-lt"/>
              </a:rPr>
              <a:t>über Abendgymnasien, Kollegs, Fachoberschulen oder Berufsoberschulen (je nach Bundesland) </a:t>
            </a:r>
          </a:p>
        </p:txBody>
      </p:sp>
    </p:spTree>
    <p:extLst>
      <p:ext uri="{BB962C8B-B14F-4D97-AF65-F5344CB8AC3E}">
        <p14:creationId xmlns:p14="http://schemas.microsoft.com/office/powerpoint/2010/main" val="7126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37D64997-12B8-4B92-8586-39D430AF88F2}" type="slidenum">
              <a:rPr lang="de-DE" smtClean="0"/>
              <a:pPr/>
              <a:t>5</a:t>
            </a:fld>
            <a:endParaRPr lang="de-DE">
              <a:solidFill>
                <a:schemeClr val="tx1"/>
              </a:solidFill>
            </a:endParaRPr>
          </a:p>
        </p:txBody>
      </p:sp>
      <p:grpSp>
        <p:nvGrpSpPr>
          <p:cNvPr id="16" name="Gruppieren 15"/>
          <p:cNvGrpSpPr/>
          <p:nvPr/>
        </p:nvGrpSpPr>
        <p:grpSpPr>
          <a:xfrm>
            <a:off x="946756" y="2240489"/>
            <a:ext cx="8057851" cy="3852807"/>
            <a:chOff x="946756" y="2384505"/>
            <a:chExt cx="8057851" cy="3852807"/>
          </a:xfrm>
        </p:grpSpPr>
        <p:grpSp>
          <p:nvGrpSpPr>
            <p:cNvPr id="15" name="Gruppieren 14"/>
            <p:cNvGrpSpPr/>
            <p:nvPr/>
          </p:nvGrpSpPr>
          <p:grpSpPr>
            <a:xfrm>
              <a:off x="953813" y="3176593"/>
              <a:ext cx="8032346" cy="547146"/>
              <a:chOff x="953813" y="3176593"/>
              <a:chExt cx="8032346" cy="547146"/>
            </a:xfrm>
          </p:grpSpPr>
          <p:sp>
            <p:nvSpPr>
              <p:cNvPr id="5" name="Rechteck 4"/>
              <p:cNvSpPr/>
              <p:nvPr/>
            </p:nvSpPr>
            <p:spPr bwMode="auto">
              <a:xfrm>
                <a:off x="953813" y="3176593"/>
                <a:ext cx="8032346" cy="547146"/>
              </a:xfrm>
              <a:prstGeom prst="rect">
                <a:avLst/>
              </a:prstGeom>
              <a:solidFill>
                <a:schemeClr val="bg1">
                  <a:lumMod val="75000"/>
                </a:schemeClr>
              </a:solidFill>
              <a:ln w="9525" cap="flat" cmpd="sng" algn="ctr">
                <a:solidFill>
                  <a:schemeClr val="bg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35" name="Textfeld 34"/>
              <p:cNvSpPr txBox="1"/>
              <p:nvPr/>
            </p:nvSpPr>
            <p:spPr>
              <a:xfrm>
                <a:off x="8312892" y="3247828"/>
                <a:ext cx="576064" cy="461665"/>
              </a:xfrm>
              <a:prstGeom prst="rect">
                <a:avLst/>
              </a:prstGeom>
              <a:noFill/>
              <a:ln>
                <a:noFill/>
              </a:ln>
            </p:spPr>
            <p:txBody>
              <a:bodyPr wrap="square" rtlCol="0">
                <a:spAutoFit/>
              </a:bodyPr>
              <a:lstStyle/>
              <a:p>
                <a:pPr>
                  <a:buNone/>
                </a:pPr>
                <a:r>
                  <a:rPr lang="de-DE" dirty="0"/>
                  <a:t>7</a:t>
                </a:r>
                <a:endParaRPr lang="de-DE" dirty="0" smtClean="0"/>
              </a:p>
            </p:txBody>
          </p:sp>
        </p:grpSp>
        <p:grpSp>
          <p:nvGrpSpPr>
            <p:cNvPr id="13" name="Gruppieren 12"/>
            <p:cNvGrpSpPr/>
            <p:nvPr/>
          </p:nvGrpSpPr>
          <p:grpSpPr>
            <a:xfrm>
              <a:off x="946756" y="3777020"/>
              <a:ext cx="8032346" cy="802561"/>
              <a:chOff x="946756" y="3777020"/>
              <a:chExt cx="8032346" cy="802561"/>
            </a:xfrm>
          </p:grpSpPr>
          <p:sp>
            <p:nvSpPr>
              <p:cNvPr id="31" name="Rechteck 30"/>
              <p:cNvSpPr/>
              <p:nvPr/>
            </p:nvSpPr>
            <p:spPr bwMode="auto">
              <a:xfrm>
                <a:off x="946756" y="4032435"/>
                <a:ext cx="8032346" cy="547146"/>
              </a:xfrm>
              <a:prstGeom prst="rect">
                <a:avLst/>
              </a:prstGeom>
              <a:solidFill>
                <a:schemeClr val="bg1">
                  <a:lumMod val="75000"/>
                </a:schemeClr>
              </a:solidFill>
              <a:ln w="9525" cap="flat" cmpd="sng" algn="ctr">
                <a:solidFill>
                  <a:schemeClr val="bg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36" name="Textfeld 35"/>
              <p:cNvSpPr txBox="1"/>
              <p:nvPr/>
            </p:nvSpPr>
            <p:spPr>
              <a:xfrm>
                <a:off x="8316416" y="4108237"/>
                <a:ext cx="576064" cy="461665"/>
              </a:xfrm>
              <a:prstGeom prst="rect">
                <a:avLst/>
              </a:prstGeom>
              <a:noFill/>
              <a:ln>
                <a:noFill/>
              </a:ln>
            </p:spPr>
            <p:txBody>
              <a:bodyPr wrap="square" rtlCol="0">
                <a:spAutoFit/>
              </a:bodyPr>
              <a:lstStyle/>
              <a:p>
                <a:pPr>
                  <a:buNone/>
                </a:pPr>
                <a:r>
                  <a:rPr lang="de-DE" dirty="0"/>
                  <a:t>6</a:t>
                </a:r>
                <a:endParaRPr lang="de-DE" dirty="0" smtClean="0"/>
              </a:p>
            </p:txBody>
          </p:sp>
          <p:sp>
            <p:nvSpPr>
              <p:cNvPr id="41" name="Pfeil nach oben 40"/>
              <p:cNvSpPr/>
              <p:nvPr/>
            </p:nvSpPr>
            <p:spPr bwMode="auto">
              <a:xfrm>
                <a:off x="4437658" y="3777020"/>
                <a:ext cx="247469" cy="263458"/>
              </a:xfrm>
              <a:prstGeom prst="upArrow">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grpSp>
        <p:grpSp>
          <p:nvGrpSpPr>
            <p:cNvPr id="12" name="Gruppieren 11"/>
            <p:cNvGrpSpPr/>
            <p:nvPr/>
          </p:nvGrpSpPr>
          <p:grpSpPr>
            <a:xfrm>
              <a:off x="971600" y="4617384"/>
              <a:ext cx="8032346" cy="795902"/>
              <a:chOff x="971600" y="4617384"/>
              <a:chExt cx="8032346" cy="795902"/>
            </a:xfrm>
          </p:grpSpPr>
          <p:sp>
            <p:nvSpPr>
              <p:cNvPr id="32" name="Rechteck 31"/>
              <p:cNvSpPr/>
              <p:nvPr/>
            </p:nvSpPr>
            <p:spPr bwMode="auto">
              <a:xfrm>
                <a:off x="971600" y="4866140"/>
                <a:ext cx="8032346" cy="547146"/>
              </a:xfrm>
              <a:prstGeom prst="rect">
                <a:avLst/>
              </a:prstGeom>
              <a:solidFill>
                <a:schemeClr val="bg1">
                  <a:lumMod val="75000"/>
                </a:schemeClr>
              </a:solidFill>
              <a:ln w="9525" cap="flat" cmpd="sng" algn="ctr">
                <a:solidFill>
                  <a:schemeClr val="bg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38" name="Textfeld 37"/>
              <p:cNvSpPr txBox="1"/>
              <p:nvPr/>
            </p:nvSpPr>
            <p:spPr>
              <a:xfrm>
                <a:off x="8316416" y="4951621"/>
                <a:ext cx="576064" cy="461665"/>
              </a:xfrm>
              <a:prstGeom prst="rect">
                <a:avLst/>
              </a:prstGeom>
              <a:noFill/>
              <a:ln>
                <a:noFill/>
              </a:ln>
            </p:spPr>
            <p:txBody>
              <a:bodyPr wrap="square" rtlCol="0">
                <a:spAutoFit/>
              </a:bodyPr>
              <a:lstStyle/>
              <a:p>
                <a:pPr>
                  <a:buNone/>
                </a:pPr>
                <a:r>
                  <a:rPr lang="de-DE" dirty="0"/>
                  <a:t>5</a:t>
                </a:r>
                <a:endParaRPr lang="de-DE" dirty="0" smtClean="0"/>
              </a:p>
            </p:txBody>
          </p:sp>
          <p:sp>
            <p:nvSpPr>
              <p:cNvPr id="42" name="Pfeil nach oben 41"/>
              <p:cNvSpPr/>
              <p:nvPr/>
            </p:nvSpPr>
            <p:spPr bwMode="auto">
              <a:xfrm>
                <a:off x="4437658" y="4617384"/>
                <a:ext cx="247469" cy="263458"/>
              </a:xfrm>
              <a:prstGeom prst="upArrow">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grpSp>
        <p:grpSp>
          <p:nvGrpSpPr>
            <p:cNvPr id="11" name="Gruppieren 10"/>
            <p:cNvGrpSpPr/>
            <p:nvPr/>
          </p:nvGrpSpPr>
          <p:grpSpPr>
            <a:xfrm>
              <a:off x="972261" y="5426708"/>
              <a:ext cx="8032346" cy="810604"/>
              <a:chOff x="972261" y="5426708"/>
              <a:chExt cx="8032346" cy="810604"/>
            </a:xfrm>
          </p:grpSpPr>
          <p:sp>
            <p:nvSpPr>
              <p:cNvPr id="33" name="Rechteck 32"/>
              <p:cNvSpPr/>
              <p:nvPr/>
            </p:nvSpPr>
            <p:spPr bwMode="auto">
              <a:xfrm>
                <a:off x="972261" y="5690166"/>
                <a:ext cx="8032346" cy="547146"/>
              </a:xfrm>
              <a:prstGeom prst="rect">
                <a:avLst/>
              </a:prstGeom>
              <a:solidFill>
                <a:schemeClr val="bg1">
                  <a:lumMod val="75000"/>
                </a:schemeClr>
              </a:solidFill>
              <a:ln w="9525" cap="flat" cmpd="sng" algn="ctr">
                <a:solidFill>
                  <a:schemeClr val="bg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6" name="Textfeld 5"/>
              <p:cNvSpPr txBox="1"/>
              <p:nvPr/>
            </p:nvSpPr>
            <p:spPr>
              <a:xfrm>
                <a:off x="8316416" y="5733256"/>
                <a:ext cx="576064" cy="461665"/>
              </a:xfrm>
              <a:prstGeom prst="rect">
                <a:avLst/>
              </a:prstGeom>
              <a:noFill/>
              <a:ln>
                <a:noFill/>
              </a:ln>
            </p:spPr>
            <p:txBody>
              <a:bodyPr wrap="square" rtlCol="0">
                <a:spAutoFit/>
              </a:bodyPr>
              <a:lstStyle/>
              <a:p>
                <a:pPr>
                  <a:buNone/>
                </a:pPr>
                <a:r>
                  <a:rPr lang="de-DE" dirty="0" smtClean="0"/>
                  <a:t>4</a:t>
                </a:r>
              </a:p>
            </p:txBody>
          </p:sp>
          <p:sp>
            <p:nvSpPr>
              <p:cNvPr id="45" name="Pfeil nach oben 44"/>
              <p:cNvSpPr/>
              <p:nvPr/>
            </p:nvSpPr>
            <p:spPr bwMode="auto">
              <a:xfrm>
                <a:off x="4437658" y="5426708"/>
                <a:ext cx="247469" cy="263458"/>
              </a:xfrm>
              <a:prstGeom prst="upArrow">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grpSp>
        <p:sp>
          <p:nvSpPr>
            <p:cNvPr id="2" name="Rechteck 1"/>
            <p:cNvSpPr/>
            <p:nvPr/>
          </p:nvSpPr>
          <p:spPr bwMode="auto">
            <a:xfrm>
              <a:off x="8028384" y="2384505"/>
              <a:ext cx="950718" cy="576064"/>
            </a:xfrm>
            <a:prstGeom prst="rect">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None/>
                <a:tabLst/>
              </a:pPr>
              <a:r>
                <a:rPr kumimoji="0" lang="de-DE" sz="1600" b="1" i="0" u="none" strike="noStrike" cap="none" normalizeH="0" baseline="0" dirty="0" smtClean="0">
                  <a:ln>
                    <a:noFill/>
                  </a:ln>
                  <a:solidFill>
                    <a:schemeClr val="tx1"/>
                  </a:solidFill>
                  <a:effectLst/>
                  <a:latin typeface="Arial" charset="0"/>
                </a:rPr>
                <a:t>DQR</a:t>
              </a:r>
              <a:br>
                <a:rPr kumimoji="0" lang="de-DE" sz="1600" b="1" i="0" u="none" strike="noStrike" cap="none" normalizeH="0" baseline="0" dirty="0" smtClean="0">
                  <a:ln>
                    <a:noFill/>
                  </a:ln>
                  <a:solidFill>
                    <a:schemeClr val="tx1"/>
                  </a:solidFill>
                  <a:effectLst/>
                  <a:latin typeface="Arial" charset="0"/>
                </a:rPr>
              </a:br>
              <a:r>
                <a:rPr kumimoji="0" lang="de-DE" sz="1600" b="1" i="0" u="none" strike="noStrike" cap="none" normalizeH="0" baseline="0" dirty="0" smtClean="0">
                  <a:ln>
                    <a:noFill/>
                  </a:ln>
                  <a:solidFill>
                    <a:schemeClr val="tx1"/>
                  </a:solidFill>
                  <a:effectLst/>
                  <a:latin typeface="Arial" charset="0"/>
                </a:rPr>
                <a:t>Niveau</a:t>
              </a:r>
            </a:p>
          </p:txBody>
        </p:sp>
      </p:grpSp>
      <p:grpSp>
        <p:nvGrpSpPr>
          <p:cNvPr id="4" name="Gruppieren 3"/>
          <p:cNvGrpSpPr/>
          <p:nvPr/>
        </p:nvGrpSpPr>
        <p:grpSpPr>
          <a:xfrm>
            <a:off x="971600" y="5699845"/>
            <a:ext cx="6930794" cy="432048"/>
            <a:chOff x="971600" y="5827116"/>
            <a:chExt cx="6930794" cy="432048"/>
          </a:xfrm>
          <a:effectLst>
            <a:outerShdw blurRad="50800" dist="38100" dir="2700000" algn="tl" rotWithShape="0">
              <a:prstClr val="black">
                <a:alpha val="40000"/>
              </a:prstClr>
            </a:outerShdw>
          </a:effectLst>
        </p:grpSpPr>
        <p:sp>
          <p:nvSpPr>
            <p:cNvPr id="8" name="Rechteck 7"/>
            <p:cNvSpPr/>
            <p:nvPr/>
          </p:nvSpPr>
          <p:spPr bwMode="auto">
            <a:xfrm>
              <a:off x="971600" y="5827116"/>
              <a:ext cx="6930794" cy="432048"/>
            </a:xfrm>
            <a:prstGeom prst="rect">
              <a:avLst/>
            </a:prstGeom>
            <a:solidFill>
              <a:srgbClr val="FFCC66"/>
            </a:solidFill>
            <a:ln w="9525" cap="flat" cmpd="sng" algn="ctr">
              <a:solidFill>
                <a:schemeClr val="bg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effectLst/>
                <a:latin typeface="Arial" charset="0"/>
              </a:endParaRPr>
            </a:p>
          </p:txBody>
        </p:sp>
        <p:sp>
          <p:nvSpPr>
            <p:cNvPr id="14" name="Textfeld 13"/>
            <p:cNvSpPr txBox="1"/>
            <p:nvPr/>
          </p:nvSpPr>
          <p:spPr>
            <a:xfrm>
              <a:off x="3489935" y="5837202"/>
              <a:ext cx="1701757" cy="400110"/>
            </a:xfrm>
            <a:prstGeom prst="rect">
              <a:avLst/>
            </a:prstGeom>
            <a:noFill/>
            <a:ln>
              <a:noFill/>
            </a:ln>
          </p:spPr>
          <p:txBody>
            <a:bodyPr wrap="square" rtlCol="0">
              <a:spAutoFit/>
            </a:bodyPr>
            <a:lstStyle/>
            <a:p>
              <a:pPr>
                <a:buNone/>
              </a:pPr>
              <a:r>
                <a:rPr lang="de-DE" sz="2000" b="1" dirty="0" smtClean="0"/>
                <a:t>Ausbildung</a:t>
              </a:r>
            </a:p>
          </p:txBody>
        </p:sp>
      </p:grpSp>
      <p:grpSp>
        <p:nvGrpSpPr>
          <p:cNvPr id="7" name="Gruppieren 6"/>
          <p:cNvGrpSpPr/>
          <p:nvPr/>
        </p:nvGrpSpPr>
        <p:grpSpPr>
          <a:xfrm>
            <a:off x="972261" y="4866140"/>
            <a:ext cx="6930794" cy="441727"/>
            <a:chOff x="972261" y="4971559"/>
            <a:chExt cx="6930794" cy="441727"/>
          </a:xfrm>
          <a:effectLst>
            <a:outerShdw blurRad="50800" dist="38100" dir="2700000" algn="tl" rotWithShape="0">
              <a:prstClr val="black">
                <a:alpha val="40000"/>
              </a:prstClr>
            </a:outerShdw>
          </a:effectLst>
        </p:grpSpPr>
        <p:sp>
          <p:nvSpPr>
            <p:cNvPr id="49" name="Rechteck 48"/>
            <p:cNvSpPr/>
            <p:nvPr/>
          </p:nvSpPr>
          <p:spPr bwMode="auto">
            <a:xfrm>
              <a:off x="972261" y="4971559"/>
              <a:ext cx="6930794" cy="432048"/>
            </a:xfrm>
            <a:prstGeom prst="rect">
              <a:avLst/>
            </a:prstGeom>
            <a:solidFill>
              <a:srgbClr val="FF9900"/>
            </a:solidFill>
            <a:ln w="9525" cap="flat" cmpd="sng" algn="ctr">
              <a:solidFill>
                <a:schemeClr val="bg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50" name="Textfeld 49"/>
            <p:cNvSpPr txBox="1"/>
            <p:nvPr/>
          </p:nvSpPr>
          <p:spPr>
            <a:xfrm>
              <a:off x="2051720" y="5013176"/>
              <a:ext cx="5328592" cy="400110"/>
            </a:xfrm>
            <a:prstGeom prst="rect">
              <a:avLst/>
            </a:prstGeom>
            <a:noFill/>
            <a:ln>
              <a:noFill/>
            </a:ln>
          </p:spPr>
          <p:txBody>
            <a:bodyPr wrap="square" rtlCol="0">
              <a:spAutoFit/>
            </a:bodyPr>
            <a:lstStyle/>
            <a:p>
              <a:pPr>
                <a:buNone/>
              </a:pPr>
              <a:r>
                <a:rPr lang="de-DE" sz="2000" b="1" dirty="0"/>
                <a:t>Erstes berufliches </a:t>
              </a:r>
              <a:r>
                <a:rPr lang="de-DE" sz="2000" b="1" dirty="0" smtClean="0"/>
                <a:t>Fortbildungsniveau</a:t>
              </a:r>
            </a:p>
          </p:txBody>
        </p:sp>
      </p:grpSp>
      <p:grpSp>
        <p:nvGrpSpPr>
          <p:cNvPr id="9" name="Gruppieren 8"/>
          <p:cNvGrpSpPr/>
          <p:nvPr/>
        </p:nvGrpSpPr>
        <p:grpSpPr>
          <a:xfrm>
            <a:off x="959751" y="4032435"/>
            <a:ext cx="7356665" cy="441727"/>
            <a:chOff x="959751" y="4137854"/>
            <a:chExt cx="7356665" cy="441727"/>
          </a:xfrm>
          <a:effectLst>
            <a:outerShdw blurRad="50800" dist="38100" dir="2700000" algn="tl" rotWithShape="0">
              <a:prstClr val="black">
                <a:alpha val="40000"/>
              </a:prstClr>
            </a:outerShdw>
          </a:effectLst>
        </p:grpSpPr>
        <p:sp>
          <p:nvSpPr>
            <p:cNvPr id="51" name="Rechteck 50"/>
            <p:cNvSpPr/>
            <p:nvPr/>
          </p:nvSpPr>
          <p:spPr bwMode="auto">
            <a:xfrm>
              <a:off x="959751" y="4137854"/>
              <a:ext cx="6930794" cy="432048"/>
            </a:xfrm>
            <a:prstGeom prst="rect">
              <a:avLst/>
            </a:prstGeom>
            <a:solidFill>
              <a:srgbClr val="FF6600"/>
            </a:solidFill>
            <a:ln w="9525" cap="flat" cmpd="sng" algn="ctr">
              <a:solidFill>
                <a:schemeClr val="bg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52" name="Textfeld 51"/>
            <p:cNvSpPr txBox="1"/>
            <p:nvPr/>
          </p:nvSpPr>
          <p:spPr>
            <a:xfrm>
              <a:off x="2051720" y="4179471"/>
              <a:ext cx="6264696" cy="400110"/>
            </a:xfrm>
            <a:prstGeom prst="rect">
              <a:avLst/>
            </a:prstGeom>
            <a:noFill/>
            <a:ln>
              <a:noFill/>
            </a:ln>
          </p:spPr>
          <p:txBody>
            <a:bodyPr wrap="square" rtlCol="0">
              <a:spAutoFit/>
            </a:bodyPr>
            <a:lstStyle/>
            <a:p>
              <a:pPr>
                <a:buNone/>
              </a:pPr>
              <a:r>
                <a:rPr lang="de-DE" sz="2000" b="1" dirty="0" smtClean="0"/>
                <a:t>Zweites </a:t>
              </a:r>
              <a:r>
                <a:rPr lang="de-DE" sz="2000" b="1" dirty="0"/>
                <a:t>berufliches Fortbildungsniveau</a:t>
              </a:r>
            </a:p>
          </p:txBody>
        </p:sp>
      </p:grpSp>
      <p:grpSp>
        <p:nvGrpSpPr>
          <p:cNvPr id="10" name="Gruppieren 9"/>
          <p:cNvGrpSpPr/>
          <p:nvPr/>
        </p:nvGrpSpPr>
        <p:grpSpPr>
          <a:xfrm>
            <a:off x="954177" y="3188468"/>
            <a:ext cx="6930794" cy="441727"/>
            <a:chOff x="954177" y="3318395"/>
            <a:chExt cx="6930794" cy="441727"/>
          </a:xfrm>
          <a:effectLst>
            <a:outerShdw blurRad="50800" dist="38100" dir="2700000" algn="tl" rotWithShape="0">
              <a:prstClr val="black">
                <a:alpha val="40000"/>
              </a:prstClr>
            </a:outerShdw>
          </a:effectLst>
        </p:grpSpPr>
        <p:sp>
          <p:nvSpPr>
            <p:cNvPr id="53" name="Rechteck 52"/>
            <p:cNvSpPr/>
            <p:nvPr/>
          </p:nvSpPr>
          <p:spPr bwMode="auto">
            <a:xfrm>
              <a:off x="954177" y="3318395"/>
              <a:ext cx="6930794" cy="432048"/>
            </a:xfrm>
            <a:prstGeom prst="rect">
              <a:avLst/>
            </a:prstGeom>
            <a:solidFill>
              <a:schemeClr val="accent3">
                <a:lumMod val="60000"/>
                <a:lumOff val="40000"/>
              </a:schemeClr>
            </a:solidFill>
            <a:ln w="9525" cap="flat" cmpd="sng" algn="ctr">
              <a:solidFill>
                <a:schemeClr val="bg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54" name="Textfeld 53"/>
            <p:cNvSpPr txBox="1"/>
            <p:nvPr/>
          </p:nvSpPr>
          <p:spPr>
            <a:xfrm>
              <a:off x="2051720" y="3360012"/>
              <a:ext cx="5472608" cy="400110"/>
            </a:xfrm>
            <a:prstGeom prst="rect">
              <a:avLst/>
            </a:prstGeom>
            <a:noFill/>
            <a:ln>
              <a:noFill/>
            </a:ln>
          </p:spPr>
          <p:txBody>
            <a:bodyPr wrap="square" rtlCol="0">
              <a:spAutoFit/>
            </a:bodyPr>
            <a:lstStyle/>
            <a:p>
              <a:pPr>
                <a:buNone/>
              </a:pPr>
              <a:r>
                <a:rPr lang="de-DE" sz="2000" b="1" dirty="0" smtClean="0"/>
                <a:t>Drittes </a:t>
              </a:r>
              <a:r>
                <a:rPr lang="de-DE" sz="2000" b="1" dirty="0"/>
                <a:t>berufliches Fortbildungsniveau</a:t>
              </a:r>
            </a:p>
          </p:txBody>
        </p:sp>
      </p:grpSp>
      <p:sp>
        <p:nvSpPr>
          <p:cNvPr id="63" name="Titel 1"/>
          <p:cNvSpPr>
            <a:spLocks noGrp="1"/>
          </p:cNvSpPr>
          <p:nvPr>
            <p:ph type="title"/>
          </p:nvPr>
        </p:nvSpPr>
        <p:spPr>
          <a:xfrm>
            <a:off x="251520" y="1412776"/>
            <a:ext cx="7200000" cy="540000"/>
          </a:xfrm>
        </p:spPr>
        <p:txBody>
          <a:bodyPr/>
          <a:lstStyle/>
          <a:p>
            <a:r>
              <a:rPr lang="de-DE" dirty="0" smtClean="0"/>
              <a:t>Abschlüsse der Aufstiegsfortbildung</a:t>
            </a:r>
            <a:endParaRPr lang="de-DE" dirty="0"/>
          </a:p>
        </p:txBody>
      </p:sp>
    </p:spTree>
    <p:extLst>
      <p:ext uri="{BB962C8B-B14F-4D97-AF65-F5344CB8AC3E}">
        <p14:creationId xmlns:p14="http://schemas.microsoft.com/office/powerpoint/2010/main" val="3350572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37D64997-12B8-4B92-8586-39D430AF88F2}" type="slidenum">
              <a:rPr lang="de-DE" smtClean="0"/>
              <a:pPr/>
              <a:t>6</a:t>
            </a:fld>
            <a:endParaRPr lang="de-DE">
              <a:solidFill>
                <a:schemeClr val="tx1"/>
              </a:solidFill>
            </a:endParaRPr>
          </a:p>
        </p:txBody>
      </p:sp>
      <p:sp>
        <p:nvSpPr>
          <p:cNvPr id="8" name="Titel 1"/>
          <p:cNvSpPr>
            <a:spLocks noGrp="1"/>
          </p:cNvSpPr>
          <p:nvPr>
            <p:ph type="title"/>
          </p:nvPr>
        </p:nvSpPr>
        <p:spPr>
          <a:xfrm>
            <a:off x="251520" y="1412776"/>
            <a:ext cx="7920880" cy="540000"/>
          </a:xfrm>
        </p:spPr>
        <p:txBody>
          <a:bodyPr/>
          <a:lstStyle/>
          <a:p>
            <a:r>
              <a:rPr lang="de-DE" dirty="0" smtClean="0"/>
              <a:t>DQR-Übersicht</a:t>
            </a:r>
            <a:endParaRPr lang="de-DE" dirty="0"/>
          </a:p>
        </p:txBody>
      </p:sp>
      <p:pic>
        <p:nvPicPr>
          <p:cNvPr id="4098" name="Picture 2" hidd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371" y="1327754"/>
            <a:ext cx="5500037" cy="5053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Tabelle 1"/>
          <p:cNvGraphicFramePr>
            <a:graphicFrameLocks noGrp="1"/>
          </p:cNvGraphicFramePr>
          <p:nvPr>
            <p:extLst>
              <p:ext uri="{D42A27DB-BD31-4B8C-83A1-F6EECF244321}">
                <p14:modId xmlns:p14="http://schemas.microsoft.com/office/powerpoint/2010/main" val="3909574575"/>
              </p:ext>
            </p:extLst>
          </p:nvPr>
        </p:nvGraphicFramePr>
        <p:xfrm>
          <a:off x="1043608" y="1993348"/>
          <a:ext cx="7992888" cy="4459988"/>
        </p:xfrm>
        <a:graphic>
          <a:graphicData uri="http://schemas.openxmlformats.org/drawingml/2006/table">
            <a:tbl>
              <a:tblPr>
                <a:tableStyleId>{5C22544A-7EE6-4342-B048-85BDC9FD1C3A}</a:tableStyleId>
              </a:tblPr>
              <a:tblGrid>
                <a:gridCol w="6769486"/>
                <a:gridCol w="1223402"/>
              </a:tblGrid>
              <a:tr h="304580">
                <a:tc>
                  <a:txBody>
                    <a:bodyPr/>
                    <a:lstStyle/>
                    <a:p>
                      <a:pPr marL="82550" indent="0" algn="l" fontAlgn="b"/>
                      <a:r>
                        <a:rPr lang="de-DE" sz="1200" u="none" strike="noStrike" dirty="0">
                          <a:effectLst/>
                        </a:rPr>
                        <a:t>Promotion</a:t>
                      </a:r>
                      <a:endParaRPr lang="de-DE" sz="1200" b="0" i="0" u="none" strike="noStrike" dirty="0">
                        <a:solidFill>
                          <a:srgbClr val="000000"/>
                        </a:solidFill>
                        <a:effectLst/>
                        <a:latin typeface="Calibri"/>
                      </a:endParaRPr>
                    </a:p>
                  </a:txBody>
                  <a:tcPr marL="8704" marR="8704" marT="8704"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de-DE" sz="2000" b="1" u="none" strike="noStrike" dirty="0">
                          <a:effectLst/>
                          <a:latin typeface="+mn-lt"/>
                        </a:rPr>
                        <a:t>8</a:t>
                      </a:r>
                      <a:endParaRPr lang="de-DE" sz="2000" b="1" i="0" u="none" strike="noStrike" dirty="0">
                        <a:solidFill>
                          <a:srgbClr val="000000"/>
                        </a:solidFill>
                        <a:effectLst/>
                        <a:latin typeface="+mn-lt"/>
                      </a:endParaRPr>
                    </a:p>
                  </a:txBody>
                  <a:tcPr marL="8704" marR="8704" marT="8704"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1">
                        <a:lumMod val="75000"/>
                      </a:schemeClr>
                    </a:solidFill>
                  </a:tcPr>
                </a:tc>
              </a:tr>
              <a:tr h="365189">
                <a:tc>
                  <a:txBody>
                    <a:bodyPr/>
                    <a:lstStyle/>
                    <a:p>
                      <a:pPr marL="82550" indent="0" algn="l" fontAlgn="b"/>
                      <a:r>
                        <a:rPr lang="de-DE" sz="1200" u="none" strike="noStrike" kern="1200" dirty="0">
                          <a:solidFill>
                            <a:schemeClr val="dk1"/>
                          </a:solidFill>
                          <a:effectLst/>
                          <a:latin typeface="+mn-lt"/>
                          <a:ea typeface="+mn-ea"/>
                          <a:cs typeface="+mn-cs"/>
                        </a:rPr>
                        <a:t>Master</a:t>
                      </a:r>
                      <a:br>
                        <a:rPr lang="de-DE" sz="1200" u="none" strike="noStrike" kern="1200" dirty="0">
                          <a:solidFill>
                            <a:schemeClr val="dk1"/>
                          </a:solidFill>
                          <a:effectLst/>
                          <a:latin typeface="+mn-lt"/>
                          <a:ea typeface="+mn-ea"/>
                          <a:cs typeface="+mn-cs"/>
                        </a:rPr>
                      </a:br>
                      <a:r>
                        <a:rPr lang="de-DE" sz="1200" u="none" strike="noStrike" kern="1200" dirty="0">
                          <a:solidFill>
                            <a:schemeClr val="dk1"/>
                          </a:solidFill>
                          <a:effectLst/>
                          <a:latin typeface="+mn-lt"/>
                          <a:ea typeface="+mn-ea"/>
                          <a:cs typeface="+mn-cs"/>
                        </a:rPr>
                        <a:t>Strategischer Professional (IT)  (Geprüfter)</a:t>
                      </a:r>
                    </a:p>
                  </a:txBody>
                  <a:tcPr marL="8704" marR="8704" marT="8704"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3B3B"/>
                    </a:solidFill>
                  </a:tcPr>
                </a:tc>
                <a:tc>
                  <a:txBody>
                    <a:bodyPr/>
                    <a:lstStyle/>
                    <a:p>
                      <a:pPr algn="ctr" fontAlgn="b"/>
                      <a:r>
                        <a:rPr lang="de-DE" sz="2000" b="1" u="none" strike="noStrike" dirty="0">
                          <a:effectLst/>
                          <a:latin typeface="+mn-lt"/>
                        </a:rPr>
                        <a:t>7</a:t>
                      </a:r>
                      <a:endParaRPr lang="de-DE" sz="2000" b="1" i="0" u="none" strike="noStrike" dirty="0">
                        <a:solidFill>
                          <a:srgbClr val="000000"/>
                        </a:solidFill>
                        <a:effectLst/>
                        <a:latin typeface="+mn-lt"/>
                      </a:endParaRPr>
                    </a:p>
                  </a:txBody>
                  <a:tcPr marL="8704" marR="8704" marT="8704"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r>
              <a:tr h="896826">
                <a:tc>
                  <a:txBody>
                    <a:bodyPr/>
                    <a:lstStyle/>
                    <a:p>
                      <a:pPr marL="82550" indent="0" algn="l" fontAlgn="b"/>
                      <a:r>
                        <a:rPr lang="de-DE" sz="1200" u="none" strike="noStrike" kern="1200" dirty="0">
                          <a:solidFill>
                            <a:schemeClr val="dk1"/>
                          </a:solidFill>
                          <a:effectLst/>
                          <a:latin typeface="+mn-lt"/>
                          <a:ea typeface="+mn-ea"/>
                          <a:cs typeface="+mn-cs"/>
                        </a:rPr>
                        <a:t>Bachelor</a:t>
                      </a:r>
                      <a:br>
                        <a:rPr lang="de-DE" sz="1200" u="none" strike="noStrike" kern="1200" dirty="0">
                          <a:solidFill>
                            <a:schemeClr val="dk1"/>
                          </a:solidFill>
                          <a:effectLst/>
                          <a:latin typeface="+mn-lt"/>
                          <a:ea typeface="+mn-ea"/>
                          <a:cs typeface="+mn-cs"/>
                        </a:rPr>
                      </a:br>
                      <a:r>
                        <a:rPr lang="de-DE" sz="1200" u="none" strike="noStrike" kern="1200" dirty="0">
                          <a:solidFill>
                            <a:schemeClr val="dk1"/>
                          </a:solidFill>
                          <a:effectLst/>
                          <a:latin typeface="+mn-lt"/>
                          <a:ea typeface="+mn-ea"/>
                          <a:cs typeface="+mn-cs"/>
                        </a:rPr>
                        <a:t>Fachkaufmann (Geprüfter)</a:t>
                      </a:r>
                      <a:br>
                        <a:rPr lang="de-DE" sz="1200" u="none" strike="noStrike" kern="1200" dirty="0">
                          <a:solidFill>
                            <a:schemeClr val="dk1"/>
                          </a:solidFill>
                          <a:effectLst/>
                          <a:latin typeface="+mn-lt"/>
                          <a:ea typeface="+mn-ea"/>
                          <a:cs typeface="+mn-cs"/>
                        </a:rPr>
                      </a:br>
                      <a:r>
                        <a:rPr lang="de-DE" sz="1200" u="none" strike="noStrike" kern="1200" dirty="0">
                          <a:solidFill>
                            <a:schemeClr val="dk1"/>
                          </a:solidFill>
                          <a:effectLst/>
                          <a:latin typeface="+mn-lt"/>
                          <a:ea typeface="+mn-ea"/>
                          <a:cs typeface="+mn-cs"/>
                        </a:rPr>
                        <a:t>Fachwirt  (Geprüfter)</a:t>
                      </a:r>
                      <a:br>
                        <a:rPr lang="de-DE" sz="1200" u="none" strike="noStrike" kern="1200" dirty="0">
                          <a:solidFill>
                            <a:schemeClr val="dk1"/>
                          </a:solidFill>
                          <a:effectLst/>
                          <a:latin typeface="+mn-lt"/>
                          <a:ea typeface="+mn-ea"/>
                          <a:cs typeface="+mn-cs"/>
                        </a:rPr>
                      </a:br>
                      <a:r>
                        <a:rPr lang="de-DE" sz="1200" u="none" strike="noStrike" kern="1200" dirty="0">
                          <a:solidFill>
                            <a:schemeClr val="dk1"/>
                          </a:solidFill>
                          <a:effectLst/>
                          <a:latin typeface="+mn-lt"/>
                          <a:ea typeface="+mn-ea"/>
                          <a:cs typeface="+mn-cs"/>
                        </a:rPr>
                        <a:t>Meister  (Geprüfter)</a:t>
                      </a:r>
                      <a:br>
                        <a:rPr lang="de-DE" sz="1200" u="none" strike="noStrike" kern="1200" dirty="0">
                          <a:solidFill>
                            <a:schemeClr val="dk1"/>
                          </a:solidFill>
                          <a:effectLst/>
                          <a:latin typeface="+mn-lt"/>
                          <a:ea typeface="+mn-ea"/>
                          <a:cs typeface="+mn-cs"/>
                        </a:rPr>
                      </a:br>
                      <a:r>
                        <a:rPr lang="de-DE" sz="1200" u="none" strike="noStrike" kern="1200" dirty="0">
                          <a:solidFill>
                            <a:schemeClr val="dk1"/>
                          </a:solidFill>
                          <a:effectLst/>
                          <a:latin typeface="+mn-lt"/>
                          <a:ea typeface="+mn-ea"/>
                          <a:cs typeface="+mn-cs"/>
                        </a:rPr>
                        <a:t>Operativer Professional (IT)  (Geprüfter)</a:t>
                      </a:r>
                    </a:p>
                  </a:txBody>
                  <a:tcPr marL="8704" marR="8704" marT="8704"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6600"/>
                    </a:solidFill>
                  </a:tcPr>
                </a:tc>
                <a:tc>
                  <a:txBody>
                    <a:bodyPr/>
                    <a:lstStyle/>
                    <a:p>
                      <a:pPr algn="ctr" fontAlgn="b"/>
                      <a:r>
                        <a:rPr lang="de-DE" sz="2000" b="1" u="none" strike="noStrike" dirty="0">
                          <a:effectLst/>
                          <a:latin typeface="+mn-lt"/>
                        </a:rPr>
                        <a:t>6</a:t>
                      </a:r>
                      <a:endParaRPr lang="de-DE" sz="2000" b="1" i="0" u="none" strike="noStrike" dirty="0">
                        <a:solidFill>
                          <a:srgbClr val="000000"/>
                        </a:solidFill>
                        <a:effectLst/>
                        <a:latin typeface="+mn-lt"/>
                      </a:endParaRPr>
                    </a:p>
                  </a:txBody>
                  <a:tcPr marL="8704" marR="8704" marT="8704"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r>
              <a:tr h="363804">
                <a:tc>
                  <a:txBody>
                    <a:bodyPr/>
                    <a:lstStyle/>
                    <a:p>
                      <a:pPr marL="82550" indent="0" algn="l" fontAlgn="b"/>
                      <a:r>
                        <a:rPr lang="de-DE" sz="1200" u="none" strike="noStrike" kern="1200" dirty="0">
                          <a:solidFill>
                            <a:schemeClr val="dk1"/>
                          </a:solidFill>
                          <a:effectLst/>
                          <a:latin typeface="+mn-lt"/>
                          <a:ea typeface="+mn-ea"/>
                          <a:cs typeface="+mn-cs"/>
                        </a:rPr>
                        <a:t>IT Spezialist (Zertifizierter)</a:t>
                      </a:r>
                      <a:br>
                        <a:rPr lang="de-DE" sz="1200" u="none" strike="noStrike" kern="1200" dirty="0">
                          <a:solidFill>
                            <a:schemeClr val="dk1"/>
                          </a:solidFill>
                          <a:effectLst/>
                          <a:latin typeface="+mn-lt"/>
                          <a:ea typeface="+mn-ea"/>
                          <a:cs typeface="+mn-cs"/>
                        </a:rPr>
                      </a:br>
                      <a:r>
                        <a:rPr lang="de-DE" sz="1200" u="none" strike="noStrike" kern="1200" dirty="0">
                          <a:solidFill>
                            <a:schemeClr val="dk1"/>
                          </a:solidFill>
                          <a:effectLst/>
                          <a:latin typeface="+mn-lt"/>
                          <a:ea typeface="+mn-ea"/>
                          <a:cs typeface="+mn-cs"/>
                        </a:rPr>
                        <a:t>Servicetechniker  (Geprüfter)</a:t>
                      </a:r>
                    </a:p>
                  </a:txBody>
                  <a:tcPr marL="8704" marR="8704" marT="8704"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algn="ctr" fontAlgn="b"/>
                      <a:r>
                        <a:rPr lang="de-DE" sz="2000" b="1" u="none" strike="noStrike" dirty="0">
                          <a:effectLst/>
                          <a:latin typeface="+mn-lt"/>
                        </a:rPr>
                        <a:t>5</a:t>
                      </a:r>
                      <a:endParaRPr lang="de-DE" sz="2000" b="1" i="0" u="none" strike="noStrike" dirty="0">
                        <a:solidFill>
                          <a:srgbClr val="000000"/>
                        </a:solidFill>
                        <a:effectLst/>
                        <a:latin typeface="+mn-lt"/>
                      </a:endParaRPr>
                    </a:p>
                  </a:txBody>
                  <a:tcPr marL="8704" marR="8704" marT="8704"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r>
              <a:tr h="619540">
                <a:tc>
                  <a:txBody>
                    <a:bodyPr/>
                    <a:lstStyle/>
                    <a:p>
                      <a:pPr marL="82550" indent="0" algn="l" fontAlgn="b"/>
                      <a:r>
                        <a:rPr lang="de-DE" sz="1200" u="none" strike="noStrike" kern="1200" dirty="0">
                          <a:solidFill>
                            <a:schemeClr val="dk1"/>
                          </a:solidFill>
                          <a:effectLst/>
                          <a:latin typeface="+mn-lt"/>
                          <a:ea typeface="+mn-ea"/>
                          <a:cs typeface="+mn-cs"/>
                        </a:rPr>
                        <a:t>Duale Berufsausbildung (3- und 3 1/2-jährige Ausbildung) </a:t>
                      </a:r>
                      <a:br>
                        <a:rPr lang="de-DE" sz="1200" u="none" strike="noStrike" kern="1200" dirty="0">
                          <a:solidFill>
                            <a:schemeClr val="dk1"/>
                          </a:solidFill>
                          <a:effectLst/>
                          <a:latin typeface="+mn-lt"/>
                          <a:ea typeface="+mn-ea"/>
                          <a:cs typeface="+mn-cs"/>
                        </a:rPr>
                      </a:br>
                      <a:r>
                        <a:rPr lang="de-DE" sz="1200" u="none" strike="noStrike" kern="1200" dirty="0">
                          <a:solidFill>
                            <a:schemeClr val="dk1"/>
                          </a:solidFill>
                          <a:effectLst/>
                          <a:latin typeface="+mn-lt"/>
                          <a:ea typeface="+mn-ea"/>
                          <a:cs typeface="+mn-cs"/>
                        </a:rPr>
                        <a:t>Berufsfachschule (Assistenzberufe)</a:t>
                      </a:r>
                      <a:br>
                        <a:rPr lang="de-DE" sz="1200" u="none" strike="noStrike" kern="1200" dirty="0">
                          <a:solidFill>
                            <a:schemeClr val="dk1"/>
                          </a:solidFill>
                          <a:effectLst/>
                          <a:latin typeface="+mn-lt"/>
                          <a:ea typeface="+mn-ea"/>
                          <a:cs typeface="+mn-cs"/>
                        </a:rPr>
                      </a:br>
                      <a:r>
                        <a:rPr lang="de-DE" sz="1200" u="none" strike="noStrike" kern="1200" dirty="0">
                          <a:solidFill>
                            <a:schemeClr val="dk1"/>
                          </a:solidFill>
                          <a:effectLst/>
                          <a:latin typeface="+mn-lt"/>
                          <a:ea typeface="+mn-ea"/>
                          <a:cs typeface="+mn-cs"/>
                        </a:rPr>
                        <a:t>Berufsfachschule (vollqualifizierte Berufsausbildung nach BBiG / HwO)</a:t>
                      </a:r>
                    </a:p>
                  </a:txBody>
                  <a:tcPr marL="8704" marR="8704" marT="8704"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b"/>
                      <a:r>
                        <a:rPr lang="de-DE" sz="2000" b="1" u="none" strike="noStrike" dirty="0">
                          <a:effectLst/>
                          <a:latin typeface="+mn-lt"/>
                        </a:rPr>
                        <a:t>4</a:t>
                      </a:r>
                      <a:endParaRPr lang="de-DE" sz="2000" b="1" i="0" u="none" strike="noStrike" dirty="0">
                        <a:solidFill>
                          <a:srgbClr val="000000"/>
                        </a:solidFill>
                        <a:effectLst/>
                        <a:latin typeface="+mn-lt"/>
                      </a:endParaRPr>
                    </a:p>
                  </a:txBody>
                  <a:tcPr marL="8704" marR="8704" marT="8704"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r>
              <a:tr h="363804">
                <a:tc>
                  <a:txBody>
                    <a:bodyPr/>
                    <a:lstStyle/>
                    <a:p>
                      <a:pPr marL="82550" indent="0" algn="l" fontAlgn="b"/>
                      <a:r>
                        <a:rPr lang="de-DE" sz="1200" u="none" strike="noStrike" kern="1200" dirty="0">
                          <a:solidFill>
                            <a:schemeClr val="dk1"/>
                          </a:solidFill>
                          <a:effectLst/>
                          <a:latin typeface="+mn-lt"/>
                          <a:ea typeface="+mn-ea"/>
                          <a:cs typeface="+mn-cs"/>
                        </a:rPr>
                        <a:t>Duale Berufsausbildung (2-jährige Ausbildungen)</a:t>
                      </a:r>
                      <a:br>
                        <a:rPr lang="de-DE" sz="1200" u="none" strike="noStrike" kern="1200" dirty="0">
                          <a:solidFill>
                            <a:schemeClr val="dk1"/>
                          </a:solidFill>
                          <a:effectLst/>
                          <a:latin typeface="+mn-lt"/>
                          <a:ea typeface="+mn-ea"/>
                          <a:cs typeface="+mn-cs"/>
                        </a:rPr>
                      </a:br>
                      <a:r>
                        <a:rPr lang="de-DE" sz="1200" u="none" strike="noStrike" kern="1200" dirty="0">
                          <a:solidFill>
                            <a:schemeClr val="dk1"/>
                          </a:solidFill>
                          <a:effectLst/>
                          <a:latin typeface="+mn-lt"/>
                          <a:ea typeface="+mn-ea"/>
                          <a:cs typeface="+mn-cs"/>
                        </a:rPr>
                        <a:t>Berufsfachschule (Mittlerer Schulabschluss)</a:t>
                      </a:r>
                    </a:p>
                  </a:txBody>
                  <a:tcPr marL="8704" marR="8704" marT="8704"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de-DE" sz="2000" b="1" u="none" strike="noStrike" dirty="0">
                          <a:effectLst/>
                          <a:latin typeface="+mn-lt"/>
                        </a:rPr>
                        <a:t>3</a:t>
                      </a:r>
                      <a:endParaRPr lang="de-DE" sz="2000" b="1" i="0" u="none" strike="noStrike" dirty="0">
                        <a:solidFill>
                          <a:srgbClr val="000000"/>
                        </a:solidFill>
                        <a:effectLst/>
                        <a:latin typeface="+mn-lt"/>
                      </a:endParaRPr>
                    </a:p>
                  </a:txBody>
                  <a:tcPr marL="8704" marR="8704" marT="8704"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r>
              <a:tr h="896826">
                <a:tc>
                  <a:txBody>
                    <a:bodyPr/>
                    <a:lstStyle/>
                    <a:p>
                      <a:pPr marL="82550" indent="0" algn="l" fontAlgn="b">
                        <a:tabLst/>
                      </a:pPr>
                      <a:r>
                        <a:rPr lang="de-DE" sz="1200" u="none" strike="noStrike" kern="1200" dirty="0">
                          <a:solidFill>
                            <a:schemeClr val="dk1"/>
                          </a:solidFill>
                          <a:effectLst/>
                          <a:latin typeface="+mn-lt"/>
                          <a:ea typeface="+mn-ea"/>
                          <a:cs typeface="+mn-cs"/>
                        </a:rPr>
                        <a:t>Berufsausbildungsvorbereitung</a:t>
                      </a:r>
                      <a:br>
                        <a:rPr lang="de-DE" sz="1200" u="none" strike="noStrike" kern="1200" dirty="0">
                          <a:solidFill>
                            <a:schemeClr val="dk1"/>
                          </a:solidFill>
                          <a:effectLst/>
                          <a:latin typeface="+mn-lt"/>
                          <a:ea typeface="+mn-ea"/>
                          <a:cs typeface="+mn-cs"/>
                        </a:rPr>
                      </a:br>
                      <a:r>
                        <a:rPr lang="de-DE" sz="1200" u="none" strike="noStrike" kern="1200" dirty="0">
                          <a:solidFill>
                            <a:schemeClr val="dk1"/>
                          </a:solidFill>
                          <a:effectLst/>
                          <a:latin typeface="+mn-lt"/>
                          <a:ea typeface="+mn-ea"/>
                          <a:cs typeface="+mn-cs"/>
                        </a:rPr>
                        <a:t>  Maßnahmen der Arbeitsagentur (</a:t>
                      </a:r>
                      <a:r>
                        <a:rPr lang="de-DE" sz="1200" u="none" strike="noStrike" kern="1200" dirty="0" err="1">
                          <a:solidFill>
                            <a:schemeClr val="dk1"/>
                          </a:solidFill>
                          <a:effectLst/>
                          <a:latin typeface="+mn-lt"/>
                          <a:ea typeface="+mn-ea"/>
                          <a:cs typeface="+mn-cs"/>
                        </a:rPr>
                        <a:t>BvB</a:t>
                      </a:r>
                      <a:r>
                        <a:rPr lang="de-DE" sz="1200" u="none" strike="noStrike" kern="1200" dirty="0">
                          <a:solidFill>
                            <a:schemeClr val="dk1"/>
                          </a:solidFill>
                          <a:effectLst/>
                          <a:latin typeface="+mn-lt"/>
                          <a:ea typeface="+mn-ea"/>
                          <a:cs typeface="+mn-cs"/>
                        </a:rPr>
                        <a:t>)</a:t>
                      </a:r>
                      <a:br>
                        <a:rPr lang="de-DE" sz="1200" u="none" strike="noStrike" kern="1200" dirty="0">
                          <a:solidFill>
                            <a:schemeClr val="dk1"/>
                          </a:solidFill>
                          <a:effectLst/>
                          <a:latin typeface="+mn-lt"/>
                          <a:ea typeface="+mn-ea"/>
                          <a:cs typeface="+mn-cs"/>
                        </a:rPr>
                      </a:br>
                      <a:r>
                        <a:rPr lang="de-DE" sz="1200" u="none" strike="noStrike" kern="1200" dirty="0">
                          <a:solidFill>
                            <a:schemeClr val="dk1"/>
                          </a:solidFill>
                          <a:effectLst/>
                          <a:latin typeface="+mn-lt"/>
                          <a:ea typeface="+mn-ea"/>
                          <a:cs typeface="+mn-cs"/>
                        </a:rPr>
                        <a:t>  Berufsvorbereitungsjahr (BVJ)</a:t>
                      </a:r>
                      <a:br>
                        <a:rPr lang="de-DE" sz="1200" u="none" strike="noStrike" kern="1200" dirty="0">
                          <a:solidFill>
                            <a:schemeClr val="dk1"/>
                          </a:solidFill>
                          <a:effectLst/>
                          <a:latin typeface="+mn-lt"/>
                          <a:ea typeface="+mn-ea"/>
                          <a:cs typeface="+mn-cs"/>
                        </a:rPr>
                      </a:br>
                      <a:r>
                        <a:rPr lang="de-DE" sz="1200" u="none" strike="noStrike" kern="1200" dirty="0">
                          <a:solidFill>
                            <a:schemeClr val="dk1"/>
                          </a:solidFill>
                          <a:effectLst/>
                          <a:latin typeface="+mn-lt"/>
                          <a:ea typeface="+mn-ea"/>
                          <a:cs typeface="+mn-cs"/>
                        </a:rPr>
                        <a:t>  Einstiegsqualifizierung (EQ)</a:t>
                      </a:r>
                      <a:br>
                        <a:rPr lang="de-DE" sz="1200" u="none" strike="noStrike" kern="1200" dirty="0">
                          <a:solidFill>
                            <a:schemeClr val="dk1"/>
                          </a:solidFill>
                          <a:effectLst/>
                          <a:latin typeface="+mn-lt"/>
                          <a:ea typeface="+mn-ea"/>
                          <a:cs typeface="+mn-cs"/>
                        </a:rPr>
                      </a:br>
                      <a:r>
                        <a:rPr lang="de-DE" sz="1200" u="none" strike="noStrike" kern="1200" dirty="0">
                          <a:solidFill>
                            <a:schemeClr val="dk1"/>
                          </a:solidFill>
                          <a:effectLst/>
                          <a:latin typeface="+mn-lt"/>
                          <a:ea typeface="+mn-ea"/>
                          <a:cs typeface="+mn-cs"/>
                        </a:rPr>
                        <a:t>Berufsfachschule (Berufliche Grundbildung)</a:t>
                      </a:r>
                    </a:p>
                  </a:txBody>
                  <a:tcPr marL="8704" marR="8704" marT="8704"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de-DE" sz="2000" b="1" u="none" strike="noStrike" dirty="0">
                          <a:effectLst/>
                          <a:latin typeface="+mn-lt"/>
                        </a:rPr>
                        <a:t>2</a:t>
                      </a:r>
                      <a:endParaRPr lang="de-DE" sz="2000" b="1" i="0" u="none" strike="noStrike" dirty="0">
                        <a:solidFill>
                          <a:srgbClr val="000000"/>
                        </a:solidFill>
                        <a:effectLst/>
                        <a:latin typeface="+mn-lt"/>
                      </a:endParaRPr>
                    </a:p>
                  </a:txBody>
                  <a:tcPr marL="8704" marR="8704" marT="8704"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r>
              <a:tr h="541478">
                <a:tc>
                  <a:txBody>
                    <a:bodyPr/>
                    <a:lstStyle/>
                    <a:p>
                      <a:pPr marL="82550" indent="0" algn="l" fontAlgn="b"/>
                      <a:r>
                        <a:rPr lang="de-DE" sz="1200" u="none" strike="noStrike" kern="1200" dirty="0">
                          <a:solidFill>
                            <a:schemeClr val="dk1"/>
                          </a:solidFill>
                          <a:effectLst/>
                          <a:latin typeface="+mn-lt"/>
                          <a:ea typeface="+mn-ea"/>
                          <a:cs typeface="+mn-cs"/>
                        </a:rPr>
                        <a:t>Berufsausbildungsvorbereitung</a:t>
                      </a:r>
                      <a:br>
                        <a:rPr lang="de-DE" sz="1200" u="none" strike="noStrike" kern="1200" dirty="0">
                          <a:solidFill>
                            <a:schemeClr val="dk1"/>
                          </a:solidFill>
                          <a:effectLst/>
                          <a:latin typeface="+mn-lt"/>
                          <a:ea typeface="+mn-ea"/>
                          <a:cs typeface="+mn-cs"/>
                        </a:rPr>
                      </a:br>
                      <a:r>
                        <a:rPr lang="de-DE" sz="1200" u="none" strike="noStrike" kern="1200" dirty="0">
                          <a:solidFill>
                            <a:schemeClr val="dk1"/>
                          </a:solidFill>
                          <a:effectLst/>
                          <a:latin typeface="+mn-lt"/>
                          <a:ea typeface="+mn-ea"/>
                          <a:cs typeface="+mn-cs"/>
                        </a:rPr>
                        <a:t>  Maßnahmen der Arbeitsagentur (</a:t>
                      </a:r>
                      <a:r>
                        <a:rPr lang="de-DE" sz="1200" u="none" strike="noStrike" kern="1200" dirty="0" err="1">
                          <a:solidFill>
                            <a:schemeClr val="dk1"/>
                          </a:solidFill>
                          <a:effectLst/>
                          <a:latin typeface="+mn-lt"/>
                          <a:ea typeface="+mn-ea"/>
                          <a:cs typeface="+mn-cs"/>
                        </a:rPr>
                        <a:t>BvB</a:t>
                      </a:r>
                      <a:r>
                        <a:rPr lang="de-DE" sz="1200" u="none" strike="noStrike" kern="1200" dirty="0">
                          <a:solidFill>
                            <a:schemeClr val="dk1"/>
                          </a:solidFill>
                          <a:effectLst/>
                          <a:latin typeface="+mn-lt"/>
                          <a:ea typeface="+mn-ea"/>
                          <a:cs typeface="+mn-cs"/>
                        </a:rPr>
                        <a:t>)</a:t>
                      </a:r>
                      <a:br>
                        <a:rPr lang="de-DE" sz="1200" u="none" strike="noStrike" kern="1200" dirty="0">
                          <a:solidFill>
                            <a:schemeClr val="dk1"/>
                          </a:solidFill>
                          <a:effectLst/>
                          <a:latin typeface="+mn-lt"/>
                          <a:ea typeface="+mn-ea"/>
                          <a:cs typeface="+mn-cs"/>
                        </a:rPr>
                      </a:br>
                      <a:r>
                        <a:rPr lang="de-DE" sz="1200" u="none" strike="noStrike" kern="1200" dirty="0">
                          <a:solidFill>
                            <a:schemeClr val="dk1"/>
                          </a:solidFill>
                          <a:effectLst/>
                          <a:latin typeface="+mn-lt"/>
                          <a:ea typeface="+mn-ea"/>
                          <a:cs typeface="+mn-cs"/>
                        </a:rPr>
                        <a:t>  Berufsvorbereitungsjahr (BVJ)</a:t>
                      </a:r>
                    </a:p>
                  </a:txBody>
                  <a:tcPr marL="8704" marR="8704" marT="8704"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fontAlgn="b"/>
                      <a:r>
                        <a:rPr lang="de-DE" sz="2000" b="1" u="none" strike="noStrike" dirty="0">
                          <a:effectLst/>
                          <a:latin typeface="+mn-lt"/>
                        </a:rPr>
                        <a:t>1</a:t>
                      </a:r>
                      <a:endParaRPr lang="de-DE" sz="2000" b="1" i="0" u="none" strike="noStrike" dirty="0">
                        <a:solidFill>
                          <a:srgbClr val="000000"/>
                        </a:solidFill>
                        <a:effectLst/>
                        <a:latin typeface="+mn-lt"/>
                      </a:endParaRPr>
                    </a:p>
                  </a:txBody>
                  <a:tcPr marL="8704" marR="8704" marT="8704"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lumMod val="75000"/>
                      </a:schemeClr>
                    </a:solidFill>
                  </a:tcPr>
                </a:tc>
              </a:tr>
            </a:tbl>
          </a:graphicData>
        </a:graphic>
      </p:graphicFrame>
      <p:sp>
        <p:nvSpPr>
          <p:cNvPr id="6" name="Rechteck 5"/>
          <p:cNvSpPr/>
          <p:nvPr/>
        </p:nvSpPr>
        <p:spPr bwMode="auto">
          <a:xfrm>
            <a:off x="7812360" y="1464785"/>
            <a:ext cx="1211600" cy="504056"/>
          </a:xfrm>
          <a:prstGeom prst="rect">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None/>
              <a:tabLst/>
            </a:pPr>
            <a:r>
              <a:rPr kumimoji="0" lang="de-DE" sz="1600" b="1" i="0" u="none" strike="noStrike" cap="none" normalizeH="0" baseline="0" dirty="0" smtClean="0">
                <a:ln>
                  <a:noFill/>
                </a:ln>
                <a:solidFill>
                  <a:schemeClr val="tx1"/>
                </a:solidFill>
                <a:effectLst/>
                <a:latin typeface="Arial" charset="0"/>
              </a:rPr>
              <a:t>DQR</a:t>
            </a:r>
            <a:br>
              <a:rPr kumimoji="0" lang="de-DE" sz="1600" b="1" i="0" u="none" strike="noStrike" cap="none" normalizeH="0" baseline="0" dirty="0" smtClean="0">
                <a:ln>
                  <a:noFill/>
                </a:ln>
                <a:solidFill>
                  <a:schemeClr val="tx1"/>
                </a:solidFill>
                <a:effectLst/>
                <a:latin typeface="Arial" charset="0"/>
              </a:rPr>
            </a:br>
            <a:r>
              <a:rPr kumimoji="0" lang="de-DE" sz="1600" b="1" i="0" u="none" strike="noStrike" cap="none" normalizeH="0" baseline="0" dirty="0" smtClean="0">
                <a:ln>
                  <a:noFill/>
                </a:ln>
                <a:solidFill>
                  <a:schemeClr val="tx1"/>
                </a:solidFill>
                <a:effectLst/>
                <a:latin typeface="Arial" charset="0"/>
              </a:rPr>
              <a:t>Niveau</a:t>
            </a:r>
          </a:p>
        </p:txBody>
      </p:sp>
    </p:spTree>
    <p:extLst>
      <p:ext uri="{BB962C8B-B14F-4D97-AF65-F5344CB8AC3E}">
        <p14:creationId xmlns:p14="http://schemas.microsoft.com/office/powerpoint/2010/main" val="963559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37D64997-12B8-4B92-8586-39D430AF88F2}" type="slidenum">
              <a:rPr lang="de-DE" smtClean="0"/>
              <a:pPr/>
              <a:t>7</a:t>
            </a:fld>
            <a:endParaRPr lang="de-DE">
              <a:solidFill>
                <a:schemeClr val="tx1"/>
              </a:solidFill>
            </a:endParaRPr>
          </a:p>
        </p:txBody>
      </p:sp>
      <p:sp>
        <p:nvSpPr>
          <p:cNvPr id="13" name="Textfeld 12"/>
          <p:cNvSpPr txBox="1"/>
          <p:nvPr/>
        </p:nvSpPr>
        <p:spPr>
          <a:xfrm>
            <a:off x="3904036" y="4845059"/>
            <a:ext cx="1619892" cy="400110"/>
          </a:xfrm>
          <a:prstGeom prst="rect">
            <a:avLst/>
          </a:prstGeom>
          <a:noFill/>
          <a:ln>
            <a:noFill/>
          </a:ln>
        </p:spPr>
        <p:txBody>
          <a:bodyPr wrap="square" rtlCol="0">
            <a:spAutoFit/>
          </a:bodyPr>
          <a:lstStyle/>
          <a:p>
            <a:pPr>
              <a:buNone/>
            </a:pPr>
            <a:r>
              <a:rPr lang="de-DE" sz="2000" b="1" dirty="0" smtClean="0">
                <a:solidFill>
                  <a:schemeClr val="bg1"/>
                </a:solidFill>
              </a:rPr>
              <a:t>Schule</a:t>
            </a:r>
          </a:p>
        </p:txBody>
      </p:sp>
      <p:sp>
        <p:nvSpPr>
          <p:cNvPr id="8" name="Titel 1"/>
          <p:cNvSpPr>
            <a:spLocks noGrp="1"/>
          </p:cNvSpPr>
          <p:nvPr>
            <p:ph type="title"/>
          </p:nvPr>
        </p:nvSpPr>
        <p:spPr>
          <a:xfrm>
            <a:off x="251520" y="1412776"/>
            <a:ext cx="7920880" cy="540000"/>
          </a:xfrm>
        </p:spPr>
        <p:txBody>
          <a:bodyPr/>
          <a:lstStyle/>
          <a:p>
            <a:r>
              <a:rPr lang="de-DE" dirty="0" smtClean="0"/>
              <a:t>Berufsabschluss ohne vorherige Berufsausbildung</a:t>
            </a:r>
            <a:endParaRPr lang="de-DE" dirty="0"/>
          </a:p>
        </p:txBody>
      </p:sp>
      <p:sp>
        <p:nvSpPr>
          <p:cNvPr id="9" name="Textfeld 8"/>
          <p:cNvSpPr txBox="1"/>
          <p:nvPr/>
        </p:nvSpPr>
        <p:spPr>
          <a:xfrm>
            <a:off x="3904036" y="5147719"/>
            <a:ext cx="1619892" cy="400110"/>
          </a:xfrm>
          <a:prstGeom prst="rect">
            <a:avLst/>
          </a:prstGeom>
          <a:noFill/>
          <a:ln>
            <a:noFill/>
          </a:ln>
        </p:spPr>
        <p:txBody>
          <a:bodyPr wrap="square" rtlCol="0">
            <a:spAutoFit/>
          </a:bodyPr>
          <a:lstStyle/>
          <a:p>
            <a:pPr>
              <a:buNone/>
            </a:pPr>
            <a:r>
              <a:rPr lang="de-DE" sz="2000" b="1" dirty="0" smtClean="0">
                <a:solidFill>
                  <a:schemeClr val="bg1"/>
                </a:solidFill>
              </a:rPr>
              <a:t>Schule</a:t>
            </a:r>
          </a:p>
        </p:txBody>
      </p:sp>
      <p:sp>
        <p:nvSpPr>
          <p:cNvPr id="16" name="Textfeld 15"/>
          <p:cNvSpPr txBox="1"/>
          <p:nvPr/>
        </p:nvSpPr>
        <p:spPr>
          <a:xfrm>
            <a:off x="3884382" y="3548653"/>
            <a:ext cx="1619892" cy="400110"/>
          </a:xfrm>
          <a:prstGeom prst="rect">
            <a:avLst/>
          </a:prstGeom>
          <a:noFill/>
          <a:ln>
            <a:noFill/>
          </a:ln>
        </p:spPr>
        <p:txBody>
          <a:bodyPr wrap="square" rtlCol="0">
            <a:spAutoFit/>
          </a:bodyPr>
          <a:lstStyle/>
          <a:p>
            <a:pPr>
              <a:buNone/>
            </a:pPr>
            <a:r>
              <a:rPr lang="de-DE" sz="2000" b="1" dirty="0" smtClean="0">
                <a:solidFill>
                  <a:schemeClr val="bg1"/>
                </a:solidFill>
              </a:rPr>
              <a:t>Schule</a:t>
            </a:r>
          </a:p>
        </p:txBody>
      </p:sp>
      <p:sp>
        <p:nvSpPr>
          <p:cNvPr id="17" name="Textfeld 16"/>
          <p:cNvSpPr txBox="1"/>
          <p:nvPr/>
        </p:nvSpPr>
        <p:spPr>
          <a:xfrm>
            <a:off x="3884382" y="4253027"/>
            <a:ext cx="1619892" cy="400110"/>
          </a:xfrm>
          <a:prstGeom prst="rect">
            <a:avLst/>
          </a:prstGeom>
          <a:noFill/>
          <a:ln>
            <a:noFill/>
          </a:ln>
        </p:spPr>
        <p:txBody>
          <a:bodyPr wrap="square" rtlCol="0">
            <a:spAutoFit/>
          </a:bodyPr>
          <a:lstStyle/>
          <a:p>
            <a:pPr>
              <a:buNone/>
            </a:pPr>
            <a:r>
              <a:rPr lang="de-DE" sz="2000" b="1" dirty="0" smtClean="0">
                <a:solidFill>
                  <a:schemeClr val="bg1"/>
                </a:solidFill>
              </a:rPr>
              <a:t>Schule</a:t>
            </a:r>
          </a:p>
        </p:txBody>
      </p:sp>
      <p:sp>
        <p:nvSpPr>
          <p:cNvPr id="25" name="Textfeld 24"/>
          <p:cNvSpPr txBox="1"/>
          <p:nvPr/>
        </p:nvSpPr>
        <p:spPr>
          <a:xfrm>
            <a:off x="3884381" y="2684557"/>
            <a:ext cx="1619892" cy="400110"/>
          </a:xfrm>
          <a:prstGeom prst="rect">
            <a:avLst/>
          </a:prstGeom>
          <a:noFill/>
          <a:ln>
            <a:noFill/>
          </a:ln>
        </p:spPr>
        <p:txBody>
          <a:bodyPr wrap="square" rtlCol="0">
            <a:spAutoFit/>
          </a:bodyPr>
          <a:lstStyle/>
          <a:p>
            <a:pPr>
              <a:buNone/>
            </a:pPr>
            <a:r>
              <a:rPr lang="de-DE" sz="2000" b="1" dirty="0" smtClean="0">
                <a:solidFill>
                  <a:schemeClr val="bg1"/>
                </a:solidFill>
              </a:rPr>
              <a:t>Schule</a:t>
            </a:r>
          </a:p>
        </p:txBody>
      </p:sp>
      <p:sp>
        <p:nvSpPr>
          <p:cNvPr id="26" name="Textfeld 25"/>
          <p:cNvSpPr txBox="1"/>
          <p:nvPr/>
        </p:nvSpPr>
        <p:spPr>
          <a:xfrm>
            <a:off x="3884380" y="2524835"/>
            <a:ext cx="1619892" cy="400110"/>
          </a:xfrm>
          <a:prstGeom prst="rect">
            <a:avLst/>
          </a:prstGeom>
          <a:noFill/>
          <a:ln>
            <a:noFill/>
          </a:ln>
        </p:spPr>
        <p:txBody>
          <a:bodyPr wrap="square" rtlCol="0">
            <a:spAutoFit/>
          </a:bodyPr>
          <a:lstStyle/>
          <a:p>
            <a:pPr>
              <a:buNone/>
            </a:pPr>
            <a:r>
              <a:rPr lang="de-DE" sz="2000" b="1" dirty="0" smtClean="0">
                <a:solidFill>
                  <a:schemeClr val="bg1"/>
                </a:solidFill>
              </a:rPr>
              <a:t>Schule</a:t>
            </a:r>
          </a:p>
        </p:txBody>
      </p:sp>
      <p:grpSp>
        <p:nvGrpSpPr>
          <p:cNvPr id="6" name="Gruppieren 5"/>
          <p:cNvGrpSpPr/>
          <p:nvPr/>
        </p:nvGrpSpPr>
        <p:grpSpPr>
          <a:xfrm>
            <a:off x="1403648" y="2492896"/>
            <a:ext cx="3722614" cy="3233305"/>
            <a:chOff x="2387527" y="2772217"/>
            <a:chExt cx="3722614" cy="3233305"/>
          </a:xfrm>
        </p:grpSpPr>
        <p:sp>
          <p:nvSpPr>
            <p:cNvPr id="12" name="Textfeld 11"/>
            <p:cNvSpPr txBox="1"/>
            <p:nvPr/>
          </p:nvSpPr>
          <p:spPr>
            <a:xfrm>
              <a:off x="2438141" y="5420747"/>
              <a:ext cx="3672000" cy="584775"/>
            </a:xfrm>
            <a:prstGeom prst="rect">
              <a:avLst/>
            </a:prstGeom>
            <a:solidFill>
              <a:schemeClr val="bg1">
                <a:lumMod val="75000"/>
              </a:schemeClr>
            </a:solidFill>
            <a:ln/>
            <a:effectLst>
              <a:outerShdw blurRad="50800" dist="38100" dir="2700000" algn="tl"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wrap="square" rtlCol="0">
              <a:spAutoFit/>
            </a:bodyPr>
            <a:lstStyle/>
            <a:p>
              <a:pPr algn="ctr">
                <a:buNone/>
              </a:pPr>
              <a:r>
                <a:rPr lang="de-DE" sz="1600" b="1" dirty="0">
                  <a:solidFill>
                    <a:schemeClr val="bg1"/>
                  </a:solidFill>
                </a:rPr>
                <a:t>k</a:t>
              </a:r>
              <a:r>
                <a:rPr lang="de-DE" sz="1600" b="1" dirty="0" smtClean="0">
                  <a:solidFill>
                    <a:schemeClr val="bg1"/>
                  </a:solidFill>
                </a:rPr>
                <a:t>eine</a:t>
              </a:r>
            </a:p>
            <a:p>
              <a:pPr algn="ctr">
                <a:buNone/>
              </a:pPr>
              <a:r>
                <a:rPr lang="de-DE" sz="1600" b="1" dirty="0" smtClean="0">
                  <a:solidFill>
                    <a:schemeClr val="bg1"/>
                  </a:solidFill>
                </a:rPr>
                <a:t>Berufsausbildung</a:t>
              </a:r>
              <a:endParaRPr lang="de-DE" sz="1400" b="1" dirty="0">
                <a:solidFill>
                  <a:schemeClr val="bg1"/>
                </a:solidFill>
              </a:endParaRPr>
            </a:p>
          </p:txBody>
        </p:sp>
        <p:sp>
          <p:nvSpPr>
            <p:cNvPr id="19" name="Textfeld 18"/>
            <p:cNvSpPr txBox="1"/>
            <p:nvPr/>
          </p:nvSpPr>
          <p:spPr>
            <a:xfrm>
              <a:off x="2438141" y="4532384"/>
              <a:ext cx="3672000" cy="553998"/>
            </a:xfrm>
            <a:prstGeom prst="rect">
              <a:avLst/>
            </a:prstGeom>
            <a:solidFill>
              <a:schemeClr val="bg1">
                <a:lumMod val="65000"/>
              </a:schemeClr>
            </a:solidFill>
            <a:ln/>
            <a:effectLst>
              <a:outerShdw blurRad="50800" dist="38100" dir="2700000" algn="tl"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wrap="square" rtlCol="0">
              <a:spAutoFit/>
            </a:bodyPr>
            <a:lstStyle/>
            <a:p>
              <a:pPr algn="ctr">
                <a:buNone/>
              </a:pPr>
              <a:r>
                <a:rPr lang="de-DE" sz="1600" b="1" dirty="0">
                  <a:solidFill>
                    <a:schemeClr val="bg1"/>
                  </a:solidFill>
                </a:rPr>
                <a:t>b</a:t>
              </a:r>
              <a:r>
                <a:rPr lang="de-DE" sz="1600" b="1" dirty="0" smtClean="0">
                  <a:solidFill>
                    <a:schemeClr val="bg1"/>
                  </a:solidFill>
                </a:rPr>
                <a:t>erufliche Erfahrungen</a:t>
              </a:r>
            </a:p>
            <a:p>
              <a:pPr algn="ctr">
                <a:buNone/>
              </a:pPr>
              <a:r>
                <a:rPr lang="de-DE" sz="1400" b="1" dirty="0" smtClean="0">
                  <a:solidFill>
                    <a:schemeClr val="bg1"/>
                  </a:solidFill>
                </a:rPr>
                <a:t>(eineinhalbfache der Ausbildungszeit)</a:t>
              </a:r>
              <a:endParaRPr lang="de-DE" sz="1400" b="1" dirty="0">
                <a:solidFill>
                  <a:schemeClr val="bg1"/>
                </a:solidFill>
              </a:endParaRPr>
            </a:p>
          </p:txBody>
        </p:sp>
        <p:grpSp>
          <p:nvGrpSpPr>
            <p:cNvPr id="5" name="Gruppieren 4"/>
            <p:cNvGrpSpPr/>
            <p:nvPr/>
          </p:nvGrpSpPr>
          <p:grpSpPr>
            <a:xfrm>
              <a:off x="2438141" y="3645703"/>
              <a:ext cx="3672000" cy="575385"/>
              <a:chOff x="2387527" y="3645703"/>
              <a:chExt cx="3672000" cy="575385"/>
            </a:xfrm>
          </p:grpSpPr>
          <p:sp>
            <p:nvSpPr>
              <p:cNvPr id="23" name="Rechteck 22"/>
              <p:cNvSpPr/>
              <p:nvPr/>
            </p:nvSpPr>
            <p:spPr bwMode="auto">
              <a:xfrm>
                <a:off x="2387527" y="3645703"/>
                <a:ext cx="3672000" cy="575385"/>
              </a:xfrm>
              <a:prstGeom prst="rect">
                <a:avLst/>
              </a:prstGeom>
              <a:solidFill>
                <a:schemeClr val="bg1">
                  <a:lumMod val="50000"/>
                </a:schemeClr>
              </a:solidFill>
              <a:ln>
                <a:headEnd type="none" w="med" len="med"/>
                <a:tailEnd type="none" w="med" len="med"/>
              </a:ln>
              <a:effectLst>
                <a:outerShdw blurRad="50800" dist="38100" dir="2700000" algn="tl" rotWithShape="0">
                  <a:prstClr val="black">
                    <a:alpha val="40000"/>
                  </a:prstClr>
                </a:outerShdw>
              </a:effectLst>
              <a:extLst/>
            </p:spPr>
            <p:style>
              <a:lnRef idx="3">
                <a:schemeClr val="lt1"/>
              </a:lnRef>
              <a:fillRef idx="1">
                <a:schemeClr val="dk1"/>
              </a:fillRef>
              <a:effectRef idx="1">
                <a:schemeClr val="dk1"/>
              </a:effectRef>
              <a:fontRef idx="minor">
                <a:schemeClr val="lt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24" name="Textfeld 23"/>
              <p:cNvSpPr txBox="1"/>
              <p:nvPr/>
            </p:nvSpPr>
            <p:spPr>
              <a:xfrm>
                <a:off x="2627784" y="3738518"/>
                <a:ext cx="3292714" cy="338554"/>
              </a:xfrm>
              <a:prstGeom prst="rect">
                <a:avLst/>
              </a:prstGeom>
              <a:noFill/>
              <a:ln>
                <a:noFill/>
              </a:ln>
            </p:spPr>
            <p:txBody>
              <a:bodyPr wrap="square" rtlCol="0">
                <a:spAutoFit/>
              </a:bodyPr>
              <a:lstStyle/>
              <a:p>
                <a:pPr algn="ctr">
                  <a:buNone/>
                </a:pPr>
                <a:r>
                  <a:rPr lang="de-DE" sz="1600" b="1" dirty="0" smtClean="0">
                    <a:solidFill>
                      <a:schemeClr val="bg1"/>
                    </a:solidFill>
                  </a:rPr>
                  <a:t>Vorbereitungsmaßnahmen</a:t>
                </a:r>
                <a:endParaRPr lang="de-DE" sz="1400" b="1" dirty="0">
                  <a:solidFill>
                    <a:schemeClr val="bg1"/>
                  </a:solidFill>
                </a:endParaRPr>
              </a:p>
            </p:txBody>
          </p:sp>
        </p:grpSp>
        <p:sp>
          <p:nvSpPr>
            <p:cNvPr id="28" name="Textfeld 27"/>
            <p:cNvSpPr txBox="1"/>
            <p:nvPr/>
          </p:nvSpPr>
          <p:spPr>
            <a:xfrm>
              <a:off x="2387527" y="2772217"/>
              <a:ext cx="3672000" cy="584775"/>
            </a:xfrm>
            <a:prstGeom prst="rect">
              <a:avLst/>
            </a:prstGeom>
            <a:solidFill>
              <a:schemeClr val="bg2"/>
            </a:solidFill>
            <a:ln/>
            <a:effectLst>
              <a:outerShdw blurRad="50800" dist="38100" dir="2700000" algn="tl"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wrap="square" rtlCol="0">
              <a:spAutoFit/>
            </a:bodyPr>
            <a:lstStyle/>
            <a:p>
              <a:pPr algn="ctr">
                <a:buNone/>
              </a:pPr>
              <a:r>
                <a:rPr lang="de-DE" sz="1600" b="1" dirty="0" smtClean="0">
                  <a:solidFill>
                    <a:schemeClr val="bg1"/>
                  </a:solidFill>
                </a:rPr>
                <a:t>Berufsabschluss nach </a:t>
              </a:r>
              <a:r>
                <a:rPr lang="de-DE" sz="1600" b="1" dirty="0" err="1" smtClean="0">
                  <a:solidFill>
                    <a:schemeClr val="bg1"/>
                  </a:solidFill>
                </a:rPr>
                <a:t>Externenprüfung</a:t>
              </a:r>
              <a:endParaRPr lang="de-DE" sz="1400" b="1" dirty="0">
                <a:solidFill>
                  <a:schemeClr val="bg1"/>
                </a:solidFill>
              </a:endParaRPr>
            </a:p>
          </p:txBody>
        </p:sp>
      </p:grpSp>
      <p:grpSp>
        <p:nvGrpSpPr>
          <p:cNvPr id="11" name="Gruppieren 10"/>
          <p:cNvGrpSpPr/>
          <p:nvPr/>
        </p:nvGrpSpPr>
        <p:grpSpPr>
          <a:xfrm>
            <a:off x="3141220" y="3109610"/>
            <a:ext cx="247470" cy="2000051"/>
            <a:chOff x="4098050" y="3388931"/>
            <a:chExt cx="247470" cy="2000051"/>
          </a:xfrm>
        </p:grpSpPr>
        <p:sp>
          <p:nvSpPr>
            <p:cNvPr id="15" name="Pfeil nach oben 14"/>
            <p:cNvSpPr/>
            <p:nvPr/>
          </p:nvSpPr>
          <p:spPr bwMode="auto">
            <a:xfrm>
              <a:off x="4098050" y="3388931"/>
              <a:ext cx="247469" cy="263458"/>
            </a:xfrm>
            <a:prstGeom prst="upArrow">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20" name="Pfeil nach oben 19"/>
            <p:cNvSpPr/>
            <p:nvPr/>
          </p:nvSpPr>
          <p:spPr bwMode="auto">
            <a:xfrm>
              <a:off x="4098051" y="4236854"/>
              <a:ext cx="247469" cy="263458"/>
            </a:xfrm>
            <a:prstGeom prst="upArrow">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29" name="Pfeil nach oben 28"/>
            <p:cNvSpPr/>
            <p:nvPr/>
          </p:nvSpPr>
          <p:spPr bwMode="auto">
            <a:xfrm>
              <a:off x="4098051" y="5125524"/>
              <a:ext cx="247469" cy="263458"/>
            </a:xfrm>
            <a:prstGeom prst="upArrow">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grpSp>
      <p:sp>
        <p:nvSpPr>
          <p:cNvPr id="14" name="Gefaltete Ecke 13"/>
          <p:cNvSpPr/>
          <p:nvPr/>
        </p:nvSpPr>
        <p:spPr bwMode="auto">
          <a:xfrm rot="21041948">
            <a:off x="5630634" y="2889948"/>
            <a:ext cx="3096913" cy="1815606"/>
          </a:xfrm>
          <a:prstGeom prst="foldedCorner">
            <a:avLst/>
          </a:prstGeom>
          <a:solidFill>
            <a:schemeClr val="bg1"/>
          </a:solidFill>
          <a:ln w="9525"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0" tIns="0" rIns="0" bIns="0" numCol="1" rtlCol="0" anchor="b" anchorCtr="0" compatLnSpc="1">
            <a:prstTxWarp prst="textNoShape">
              <a:avLst/>
            </a:prstTxWarp>
          </a:bodyPr>
          <a:lstStyle/>
          <a:p>
            <a:pPr marL="82550">
              <a:buNone/>
            </a:pPr>
            <a:r>
              <a:rPr lang="de-DE" sz="1600" b="1" kern="0" dirty="0" smtClean="0">
                <a:solidFill>
                  <a:schemeClr val="accent3"/>
                </a:solidFill>
              </a:rPr>
              <a:t>Weitere </a:t>
            </a:r>
            <a:r>
              <a:rPr lang="de-DE" sz="1600" b="1" kern="0" dirty="0">
                <a:solidFill>
                  <a:schemeClr val="accent3"/>
                </a:solidFill>
              </a:rPr>
              <a:t>Infos unter</a:t>
            </a:r>
            <a:r>
              <a:rPr lang="de-DE" sz="1600" b="1" kern="0" dirty="0" smtClean="0">
                <a:solidFill>
                  <a:schemeClr val="accent3"/>
                </a:solidFill>
              </a:rPr>
              <a:t>:</a:t>
            </a:r>
            <a:endParaRPr lang="de-DE" sz="1600" b="1" i="1" dirty="0" smtClean="0">
              <a:solidFill>
                <a:schemeClr val="accent3"/>
              </a:solidFill>
              <a:hlinkClick r:id="rId2"/>
            </a:endParaRPr>
          </a:p>
          <a:p>
            <a:pPr marL="203200" indent="-120650"/>
            <a:r>
              <a:rPr lang="de-DE" sz="1600" dirty="0" smtClean="0"/>
              <a:t>www.perspektive-berufsabschluss.de/de/501.php</a:t>
            </a:r>
          </a:p>
          <a:p>
            <a:pPr marL="203200" indent="-120650"/>
            <a:r>
              <a:rPr lang="de-DE" sz="1600" dirty="0" smtClean="0"/>
              <a:t>www.bibb.de/de/64117.htm</a:t>
            </a:r>
            <a:endParaRPr lang="de-DE" sz="1600" dirty="0"/>
          </a:p>
          <a:p>
            <a:pPr marL="203200" indent="-120650"/>
            <a:r>
              <a:rPr lang="de-DE" sz="1600" dirty="0" smtClean="0"/>
              <a:t>www.prueferportal.org</a:t>
            </a:r>
            <a:br>
              <a:rPr lang="de-DE" sz="1600" dirty="0" smtClean="0"/>
            </a:br>
            <a:r>
              <a:rPr lang="de-DE" sz="1600" dirty="0" smtClean="0"/>
              <a:t>/html/1645.php</a:t>
            </a:r>
            <a:endParaRPr lang="de-DE" sz="1600" dirty="0"/>
          </a:p>
        </p:txBody>
      </p:sp>
    </p:spTree>
    <p:extLst>
      <p:ext uri="{BB962C8B-B14F-4D97-AF65-F5344CB8AC3E}">
        <p14:creationId xmlns:p14="http://schemas.microsoft.com/office/powerpoint/2010/main" val="377923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37D64997-12B8-4B92-8586-39D430AF88F2}" type="slidenum">
              <a:rPr lang="de-DE" smtClean="0"/>
              <a:pPr/>
              <a:t>8</a:t>
            </a:fld>
            <a:endParaRPr lang="de-DE">
              <a:solidFill>
                <a:schemeClr val="tx1"/>
              </a:solidFill>
            </a:endParaRPr>
          </a:p>
        </p:txBody>
      </p:sp>
      <p:sp>
        <p:nvSpPr>
          <p:cNvPr id="39" name="Textfeld 38"/>
          <p:cNvSpPr txBox="1"/>
          <p:nvPr/>
        </p:nvSpPr>
        <p:spPr>
          <a:xfrm>
            <a:off x="4963265" y="2538890"/>
            <a:ext cx="3065119" cy="338554"/>
          </a:xfrm>
          <a:prstGeom prst="rect">
            <a:avLst/>
          </a:prstGeom>
          <a:noFill/>
          <a:ln>
            <a:noFill/>
          </a:ln>
        </p:spPr>
        <p:txBody>
          <a:bodyPr wrap="square" rtlCol="0">
            <a:spAutoFit/>
          </a:bodyPr>
          <a:lstStyle/>
          <a:p>
            <a:pPr algn="r">
              <a:buNone/>
            </a:pPr>
            <a:r>
              <a:rPr lang="de-DE" sz="1600" b="1" dirty="0" smtClean="0">
                <a:solidFill>
                  <a:srgbClr val="0070C0"/>
                </a:solidFill>
              </a:rPr>
              <a:t> </a:t>
            </a:r>
            <a:r>
              <a:rPr lang="de-DE" sz="1600" b="1" dirty="0" smtClean="0">
                <a:solidFill>
                  <a:schemeClr val="accent3"/>
                </a:solidFill>
              </a:rPr>
              <a:t>Broschüre S. 10 - 14</a:t>
            </a:r>
          </a:p>
        </p:txBody>
      </p:sp>
      <p:grpSp>
        <p:nvGrpSpPr>
          <p:cNvPr id="41" name="Gruppieren 40"/>
          <p:cNvGrpSpPr/>
          <p:nvPr/>
        </p:nvGrpSpPr>
        <p:grpSpPr>
          <a:xfrm>
            <a:off x="947092" y="2852936"/>
            <a:ext cx="8032346" cy="585743"/>
            <a:chOff x="971600" y="4866139"/>
            <a:chExt cx="8032346" cy="585743"/>
          </a:xfrm>
        </p:grpSpPr>
        <p:sp>
          <p:nvSpPr>
            <p:cNvPr id="42" name="Rechteck 41"/>
            <p:cNvSpPr/>
            <p:nvPr/>
          </p:nvSpPr>
          <p:spPr bwMode="auto">
            <a:xfrm>
              <a:off x="971600" y="4866139"/>
              <a:ext cx="8032346" cy="585743"/>
            </a:xfrm>
            <a:prstGeom prst="rect">
              <a:avLst/>
            </a:prstGeom>
            <a:solidFill>
              <a:schemeClr val="bg1">
                <a:lumMod val="75000"/>
              </a:schemeClr>
            </a:solidFill>
            <a:ln w="9525" cap="flat" cmpd="sng" algn="ctr">
              <a:solidFill>
                <a:schemeClr val="bg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43" name="Textfeld 42"/>
            <p:cNvSpPr txBox="1"/>
            <p:nvPr/>
          </p:nvSpPr>
          <p:spPr>
            <a:xfrm>
              <a:off x="8316416" y="4951621"/>
              <a:ext cx="576064" cy="461665"/>
            </a:xfrm>
            <a:prstGeom prst="rect">
              <a:avLst/>
            </a:prstGeom>
            <a:noFill/>
            <a:ln>
              <a:noFill/>
            </a:ln>
          </p:spPr>
          <p:txBody>
            <a:bodyPr wrap="square" rtlCol="0">
              <a:spAutoFit/>
            </a:bodyPr>
            <a:lstStyle/>
            <a:p>
              <a:pPr>
                <a:buNone/>
              </a:pPr>
              <a:r>
                <a:rPr lang="de-DE" dirty="0"/>
                <a:t>5</a:t>
              </a:r>
              <a:endParaRPr lang="de-DE" dirty="0" smtClean="0"/>
            </a:p>
          </p:txBody>
        </p:sp>
      </p:grpSp>
      <p:grpSp>
        <p:nvGrpSpPr>
          <p:cNvPr id="45" name="Gruppieren 44"/>
          <p:cNvGrpSpPr/>
          <p:nvPr/>
        </p:nvGrpSpPr>
        <p:grpSpPr>
          <a:xfrm>
            <a:off x="981389" y="2924944"/>
            <a:ext cx="6930794" cy="441727"/>
            <a:chOff x="972261" y="4971559"/>
            <a:chExt cx="6930794" cy="441727"/>
          </a:xfrm>
          <a:effectLst>
            <a:outerShdw blurRad="50800" dist="38100" dir="2700000" algn="tl" rotWithShape="0">
              <a:prstClr val="black">
                <a:alpha val="40000"/>
              </a:prstClr>
            </a:outerShdw>
          </a:effectLst>
        </p:grpSpPr>
        <p:sp>
          <p:nvSpPr>
            <p:cNvPr id="46" name="Rechteck 45"/>
            <p:cNvSpPr/>
            <p:nvPr/>
          </p:nvSpPr>
          <p:spPr bwMode="auto">
            <a:xfrm>
              <a:off x="972261" y="4971559"/>
              <a:ext cx="6930794" cy="432048"/>
            </a:xfrm>
            <a:prstGeom prst="rect">
              <a:avLst/>
            </a:prstGeom>
            <a:solidFill>
              <a:srgbClr val="FF9900"/>
            </a:solidFill>
            <a:ln w="9525" cap="flat" cmpd="sng" algn="ctr">
              <a:solidFill>
                <a:schemeClr val="bg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47" name="Textfeld 46"/>
            <p:cNvSpPr txBox="1"/>
            <p:nvPr/>
          </p:nvSpPr>
          <p:spPr>
            <a:xfrm>
              <a:off x="2051720" y="5013176"/>
              <a:ext cx="5328592" cy="400110"/>
            </a:xfrm>
            <a:prstGeom prst="rect">
              <a:avLst/>
            </a:prstGeom>
            <a:noFill/>
            <a:ln>
              <a:noFill/>
            </a:ln>
          </p:spPr>
          <p:txBody>
            <a:bodyPr wrap="square" rtlCol="0">
              <a:spAutoFit/>
            </a:bodyPr>
            <a:lstStyle/>
            <a:p>
              <a:pPr>
                <a:buNone/>
              </a:pPr>
              <a:r>
                <a:rPr lang="de-DE" sz="2000" b="1" dirty="0"/>
                <a:t>Erstes berufliches </a:t>
              </a:r>
              <a:r>
                <a:rPr lang="de-DE" sz="2000" b="1" dirty="0" smtClean="0"/>
                <a:t>Fortbildungsniveau</a:t>
              </a:r>
            </a:p>
          </p:txBody>
        </p:sp>
      </p:grpSp>
      <p:graphicFrame>
        <p:nvGraphicFramePr>
          <p:cNvPr id="2" name="Tabelle 1"/>
          <p:cNvGraphicFramePr>
            <a:graphicFrameLocks noGrp="1"/>
          </p:cNvGraphicFramePr>
          <p:nvPr>
            <p:extLst>
              <p:ext uri="{D42A27DB-BD31-4B8C-83A1-F6EECF244321}">
                <p14:modId xmlns:p14="http://schemas.microsoft.com/office/powerpoint/2010/main" val="920509847"/>
              </p:ext>
            </p:extLst>
          </p:nvPr>
        </p:nvGraphicFramePr>
        <p:xfrm>
          <a:off x="951485" y="3457460"/>
          <a:ext cx="8028000" cy="2457450"/>
        </p:xfrm>
        <a:graphic>
          <a:graphicData uri="http://schemas.openxmlformats.org/drawingml/2006/table">
            <a:tbl>
              <a:tblPr>
                <a:tableStyleId>{5C22544A-7EE6-4342-B048-85BDC9FD1C3A}</a:tableStyleId>
              </a:tblPr>
              <a:tblGrid>
                <a:gridCol w="2007000"/>
                <a:gridCol w="2007000"/>
                <a:gridCol w="2007000"/>
                <a:gridCol w="2007000"/>
              </a:tblGrid>
              <a:tr h="571500">
                <a:tc>
                  <a:txBody>
                    <a:bodyPr/>
                    <a:lstStyle/>
                    <a:p>
                      <a:pPr algn="ctr" fontAlgn="b"/>
                      <a:r>
                        <a:rPr lang="de-DE" sz="1600" u="none" strike="noStrike" dirty="0">
                          <a:effectLst/>
                        </a:rPr>
                        <a:t>Gewerblich-</a:t>
                      </a:r>
                      <a:br>
                        <a:rPr lang="de-DE" sz="1600" u="none" strike="noStrike" dirty="0">
                          <a:effectLst/>
                        </a:rPr>
                      </a:br>
                      <a:r>
                        <a:rPr lang="de-DE" sz="1600" u="none" strike="noStrike" dirty="0">
                          <a:effectLst/>
                        </a:rPr>
                        <a:t>technischer </a:t>
                      </a:r>
                      <a:br>
                        <a:rPr lang="de-DE" sz="1600" u="none" strike="noStrike" dirty="0">
                          <a:effectLst/>
                        </a:rPr>
                      </a:br>
                      <a:r>
                        <a:rPr lang="de-DE" sz="1600" u="none" strike="noStrike" dirty="0">
                          <a:effectLst/>
                        </a:rPr>
                        <a:t>Bereich</a:t>
                      </a:r>
                      <a:endParaRPr lang="de-DE" sz="1600" b="0" i="0" u="none" strike="noStrike" dirty="0">
                        <a:solidFill>
                          <a:srgbClr val="000000"/>
                        </a:solidFill>
                        <a:effectLst/>
                        <a:latin typeface="Calibri"/>
                      </a:endParaRPr>
                    </a:p>
                  </a:txBody>
                  <a:tcPr marL="9525" marR="9525" marT="9525"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de-DE" sz="1600" u="none" strike="noStrike" dirty="0" smtClean="0">
                          <a:effectLst/>
                        </a:rPr>
                        <a:t>Kaufmännischer</a:t>
                      </a:r>
                      <a:r>
                        <a:rPr lang="de-DE" sz="1600" u="none" strike="noStrike" dirty="0">
                          <a:effectLst/>
                        </a:rPr>
                        <a:t/>
                      </a:r>
                      <a:br>
                        <a:rPr lang="de-DE" sz="1600" u="none" strike="noStrike" dirty="0">
                          <a:effectLst/>
                        </a:rPr>
                      </a:br>
                      <a:r>
                        <a:rPr lang="de-DE" sz="1600" u="none" strike="noStrike" dirty="0">
                          <a:effectLst/>
                        </a:rPr>
                        <a:t>Bereich</a:t>
                      </a:r>
                      <a:endParaRPr lang="de-DE" sz="1600" b="0" i="0" u="none" strike="noStrike" dirty="0">
                        <a:solidFill>
                          <a:srgbClr val="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de-DE" sz="1600" u="none" strike="noStrike">
                          <a:effectLst/>
                        </a:rPr>
                        <a:t>IT-</a:t>
                      </a:r>
                      <a:br>
                        <a:rPr lang="de-DE" sz="1600" u="none" strike="noStrike">
                          <a:effectLst/>
                        </a:rPr>
                      </a:br>
                      <a:r>
                        <a:rPr lang="de-DE" sz="1600" u="none" strike="noStrike">
                          <a:effectLst/>
                        </a:rPr>
                        <a:t>Bereich</a:t>
                      </a:r>
                      <a:endParaRPr lang="de-DE" sz="1600" b="0" i="0" u="none" strike="noStrike">
                        <a:solidFill>
                          <a:srgbClr val="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de-DE" sz="1600" u="none" strike="noStrike" dirty="0" smtClean="0">
                          <a:effectLst/>
                        </a:rPr>
                        <a:t>Pädagogischer</a:t>
                      </a:r>
                      <a:r>
                        <a:rPr lang="de-DE" sz="1600" u="none" strike="noStrike" dirty="0">
                          <a:effectLst/>
                        </a:rPr>
                        <a:t/>
                      </a:r>
                      <a:br>
                        <a:rPr lang="de-DE" sz="1600" u="none" strike="noStrike" dirty="0">
                          <a:effectLst/>
                        </a:rPr>
                      </a:br>
                      <a:r>
                        <a:rPr lang="de-DE" sz="1600" u="none" strike="noStrike" dirty="0">
                          <a:effectLst/>
                        </a:rPr>
                        <a:t>Bereich</a:t>
                      </a:r>
                      <a:endParaRPr lang="de-DE" sz="1600" b="0" i="0" u="none" strike="noStrike" dirty="0">
                        <a:solidFill>
                          <a:srgbClr val="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1">
                        <a:lumMod val="75000"/>
                      </a:schemeClr>
                    </a:solidFill>
                  </a:tcPr>
                </a:tc>
              </a:tr>
              <a:tr h="1143000">
                <a:tc>
                  <a:txBody>
                    <a:bodyPr/>
                    <a:lstStyle/>
                    <a:p>
                      <a:pPr algn="ctr" fontAlgn="b"/>
                      <a:endParaRPr lang="de-DE" sz="1600" u="none" strike="noStrike" dirty="0" smtClean="0">
                        <a:effectLst/>
                      </a:endParaRPr>
                    </a:p>
                    <a:p>
                      <a:pPr algn="ctr" fontAlgn="b"/>
                      <a:r>
                        <a:rPr lang="de-DE" sz="1600" u="none" strike="noStrike" dirty="0" smtClean="0">
                          <a:effectLst/>
                        </a:rPr>
                        <a:t>Elektronik-Weiterbildung</a:t>
                      </a:r>
                    </a:p>
                    <a:p>
                      <a:pPr algn="ctr" fontAlgn="b"/>
                      <a:r>
                        <a:rPr lang="de-DE" sz="1600" u="none" strike="noStrike" dirty="0">
                          <a:effectLst/>
                        </a:rPr>
                        <a:t/>
                      </a:r>
                      <a:br>
                        <a:rPr lang="de-DE" sz="1600" u="none" strike="noStrike" dirty="0">
                          <a:effectLst/>
                        </a:rPr>
                      </a:br>
                      <a:r>
                        <a:rPr lang="de-DE" sz="1600" u="none" strike="noStrike" dirty="0" smtClean="0">
                          <a:effectLst/>
                        </a:rPr>
                        <a:t>KFZ-Service-techniker/in</a:t>
                      </a:r>
                    </a:p>
                    <a:p>
                      <a:pPr algn="ctr" fontAlgn="b"/>
                      <a:endParaRPr lang="de-DE" sz="1600" b="0" i="0" u="none" strike="noStrike" dirty="0">
                        <a:solidFill>
                          <a:srgbClr val="000000"/>
                        </a:solidFill>
                        <a:effectLst/>
                        <a:latin typeface="Calibri"/>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75000"/>
                      </a:schemeClr>
                    </a:solidFill>
                  </a:tcPr>
                </a:tc>
                <a:tc>
                  <a:txBody>
                    <a:bodyPr/>
                    <a:lstStyle/>
                    <a:p>
                      <a:pPr algn="ctr" fontAlgn="b"/>
                      <a:endParaRPr lang="de-DE" sz="1600" b="0" i="0" u="none" strike="noStrike">
                        <a:solidFill>
                          <a:srgbClr val="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75000"/>
                      </a:schemeClr>
                    </a:solidFill>
                  </a:tcPr>
                </a:tc>
                <a:tc>
                  <a:txBody>
                    <a:bodyPr/>
                    <a:lstStyle/>
                    <a:p>
                      <a:pPr algn="ctr" fontAlgn="b"/>
                      <a:r>
                        <a:rPr lang="de-DE" sz="1600" u="none" strike="noStrike" dirty="0" smtClean="0">
                          <a:effectLst/>
                        </a:rPr>
                        <a:t>IT-Spezialist/in</a:t>
                      </a:r>
                      <a:endParaRPr lang="de-DE" sz="1600" b="0" i="0" u="none" strike="noStrike" dirty="0">
                        <a:solidFill>
                          <a:srgbClr val="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75000"/>
                      </a:schemeClr>
                    </a:solidFill>
                  </a:tcPr>
                </a:tc>
                <a:tc>
                  <a:txBody>
                    <a:bodyPr/>
                    <a:lstStyle/>
                    <a:p>
                      <a:pPr algn="ctr" fontAlgn="b"/>
                      <a:r>
                        <a:rPr lang="de-DE" sz="1600" u="none" strike="noStrike" dirty="0" smtClean="0">
                          <a:effectLst/>
                        </a:rPr>
                        <a:t>Ausbildereignungs-verordnung</a:t>
                      </a:r>
                      <a:endParaRPr lang="de-DE" sz="1600" b="0" i="0" u="none" strike="noStrike" dirty="0">
                        <a:solidFill>
                          <a:srgbClr val="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lumMod val="75000"/>
                      </a:schemeClr>
                    </a:solidFill>
                  </a:tcPr>
                </a:tc>
              </a:tr>
            </a:tbl>
          </a:graphicData>
        </a:graphic>
      </p:graphicFrame>
      <p:sp>
        <p:nvSpPr>
          <p:cNvPr id="38" name="Rechteckige Legende 37"/>
          <p:cNvSpPr/>
          <p:nvPr/>
        </p:nvSpPr>
        <p:spPr bwMode="auto">
          <a:xfrm>
            <a:off x="179512" y="1844824"/>
            <a:ext cx="4608512" cy="936104"/>
          </a:xfrm>
          <a:prstGeom prst="wedgeRectCallout">
            <a:avLst>
              <a:gd name="adj1" fmla="val -21606"/>
              <a:gd name="adj2" fmla="val 78704"/>
            </a:avLst>
          </a:prstGeom>
          <a:solidFill>
            <a:schemeClr val="bg1"/>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0" tIns="0" rIns="0" bIns="0" numCol="1" rtlCol="0" anchor="t" anchorCtr="0" compatLnSpc="1">
            <a:prstTxWarp prst="textNoShape">
              <a:avLst/>
            </a:prstTxWarp>
          </a:bodyPr>
          <a:lstStyle/>
          <a:p>
            <a:pPr marL="82550">
              <a:buNone/>
            </a:pPr>
            <a:r>
              <a:rPr lang="de-DE" sz="1400" dirty="0"/>
              <a:t>Qualifikationen auf diesem Niveau befähigen zur Übernahme von Aufgaben, </a:t>
            </a:r>
            <a:r>
              <a:rPr lang="de-DE" sz="1400" dirty="0" smtClean="0"/>
              <a:t>welche </a:t>
            </a:r>
            <a:r>
              <a:rPr lang="de-DE" sz="1400" dirty="0"/>
              <a:t>die in der </a:t>
            </a:r>
            <a:r>
              <a:rPr lang="de-DE" sz="1400" dirty="0" smtClean="0"/>
              <a:t>Berufsausbildung </a:t>
            </a:r>
            <a:r>
              <a:rPr lang="de-DE" sz="1400" dirty="0"/>
              <a:t>erworbenen </a:t>
            </a:r>
            <a:r>
              <a:rPr lang="de-DE" sz="1400" dirty="0" smtClean="0"/>
              <a:t>Kompetenzen erweitern, vertiefen </a:t>
            </a:r>
            <a:r>
              <a:rPr lang="de-DE" sz="1400" dirty="0"/>
              <a:t>und neue Inhalte umfassen. 	</a:t>
            </a:r>
          </a:p>
        </p:txBody>
      </p:sp>
      <p:sp>
        <p:nvSpPr>
          <p:cNvPr id="48" name="Rechteck 47"/>
          <p:cNvSpPr/>
          <p:nvPr/>
        </p:nvSpPr>
        <p:spPr bwMode="auto">
          <a:xfrm>
            <a:off x="8028384" y="2240489"/>
            <a:ext cx="950718" cy="576064"/>
          </a:xfrm>
          <a:prstGeom prst="rect">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None/>
              <a:tabLst/>
            </a:pPr>
            <a:r>
              <a:rPr kumimoji="0" lang="de-DE" sz="1600" b="1" i="0" u="none" strike="noStrike" cap="none" normalizeH="0" baseline="0" dirty="0" smtClean="0">
                <a:ln>
                  <a:noFill/>
                </a:ln>
                <a:solidFill>
                  <a:schemeClr val="tx1"/>
                </a:solidFill>
                <a:effectLst/>
                <a:latin typeface="Arial" charset="0"/>
              </a:rPr>
              <a:t>DQR</a:t>
            </a:r>
            <a:br>
              <a:rPr kumimoji="0" lang="de-DE" sz="1600" b="1" i="0" u="none" strike="noStrike" cap="none" normalizeH="0" baseline="0" dirty="0" smtClean="0">
                <a:ln>
                  <a:noFill/>
                </a:ln>
                <a:solidFill>
                  <a:schemeClr val="tx1"/>
                </a:solidFill>
                <a:effectLst/>
                <a:latin typeface="Arial" charset="0"/>
              </a:rPr>
            </a:br>
            <a:r>
              <a:rPr kumimoji="0" lang="de-DE" sz="1600" b="1" i="0" u="none" strike="noStrike" cap="none" normalizeH="0" baseline="0" dirty="0" smtClean="0">
                <a:ln>
                  <a:noFill/>
                </a:ln>
                <a:solidFill>
                  <a:schemeClr val="tx1"/>
                </a:solidFill>
                <a:effectLst/>
                <a:latin typeface="Arial" charset="0"/>
              </a:rPr>
              <a:t>Niveau</a:t>
            </a:r>
          </a:p>
        </p:txBody>
      </p:sp>
      <p:sp>
        <p:nvSpPr>
          <p:cNvPr id="49" name="Textfeld 48"/>
          <p:cNvSpPr txBox="1"/>
          <p:nvPr/>
        </p:nvSpPr>
        <p:spPr>
          <a:xfrm rot="16200000">
            <a:off x="-122285" y="4879903"/>
            <a:ext cx="1800200" cy="338554"/>
          </a:xfrm>
          <a:prstGeom prst="rect">
            <a:avLst/>
          </a:prstGeom>
          <a:noFill/>
          <a:ln>
            <a:noFill/>
          </a:ln>
        </p:spPr>
        <p:txBody>
          <a:bodyPr wrap="square" rtlCol="0">
            <a:spAutoFit/>
          </a:bodyPr>
          <a:lstStyle/>
          <a:p>
            <a:pPr algn="ctr">
              <a:buNone/>
            </a:pPr>
            <a:r>
              <a:rPr lang="de-DE" sz="1600" b="1" dirty="0" smtClean="0">
                <a:solidFill>
                  <a:schemeClr val="bg1">
                    <a:lumMod val="65000"/>
                  </a:schemeClr>
                </a:solidFill>
              </a:rPr>
              <a:t>Beispiele</a:t>
            </a:r>
          </a:p>
        </p:txBody>
      </p:sp>
    </p:spTree>
    <p:extLst>
      <p:ext uri="{BB962C8B-B14F-4D97-AF65-F5344CB8AC3E}">
        <p14:creationId xmlns:p14="http://schemas.microsoft.com/office/powerpoint/2010/main" val="97539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37D64997-12B8-4B92-8586-39D430AF88F2}" type="slidenum">
              <a:rPr lang="de-DE" smtClean="0"/>
              <a:pPr/>
              <a:t>9</a:t>
            </a:fld>
            <a:endParaRPr lang="de-DE">
              <a:solidFill>
                <a:schemeClr val="tx1"/>
              </a:solidFill>
            </a:endParaRPr>
          </a:p>
        </p:txBody>
      </p:sp>
      <p:sp>
        <p:nvSpPr>
          <p:cNvPr id="39" name="Textfeld 38"/>
          <p:cNvSpPr txBox="1"/>
          <p:nvPr/>
        </p:nvSpPr>
        <p:spPr>
          <a:xfrm>
            <a:off x="4963265" y="2538890"/>
            <a:ext cx="3065119" cy="338554"/>
          </a:xfrm>
          <a:prstGeom prst="rect">
            <a:avLst/>
          </a:prstGeom>
          <a:noFill/>
          <a:ln>
            <a:noFill/>
          </a:ln>
        </p:spPr>
        <p:txBody>
          <a:bodyPr wrap="square" rtlCol="0">
            <a:spAutoFit/>
          </a:bodyPr>
          <a:lstStyle/>
          <a:p>
            <a:pPr algn="r">
              <a:buNone/>
            </a:pPr>
            <a:r>
              <a:rPr lang="de-DE" sz="1600" b="1" dirty="0" smtClean="0">
                <a:solidFill>
                  <a:srgbClr val="0070C0"/>
                </a:solidFill>
              </a:rPr>
              <a:t> </a:t>
            </a:r>
            <a:r>
              <a:rPr lang="de-DE" sz="1600" b="1" dirty="0" smtClean="0">
                <a:solidFill>
                  <a:schemeClr val="accent3"/>
                </a:solidFill>
              </a:rPr>
              <a:t>Broschüre S. 15 - 32</a:t>
            </a:r>
          </a:p>
        </p:txBody>
      </p:sp>
      <p:grpSp>
        <p:nvGrpSpPr>
          <p:cNvPr id="41" name="Gruppieren 40"/>
          <p:cNvGrpSpPr/>
          <p:nvPr/>
        </p:nvGrpSpPr>
        <p:grpSpPr>
          <a:xfrm>
            <a:off x="947092" y="2852936"/>
            <a:ext cx="8032346" cy="585743"/>
            <a:chOff x="971600" y="4866139"/>
            <a:chExt cx="8032346" cy="585743"/>
          </a:xfrm>
        </p:grpSpPr>
        <p:sp>
          <p:nvSpPr>
            <p:cNvPr id="42" name="Rechteck 41"/>
            <p:cNvSpPr/>
            <p:nvPr/>
          </p:nvSpPr>
          <p:spPr bwMode="auto">
            <a:xfrm>
              <a:off x="971600" y="4866139"/>
              <a:ext cx="8032346" cy="585743"/>
            </a:xfrm>
            <a:prstGeom prst="rect">
              <a:avLst/>
            </a:prstGeom>
            <a:solidFill>
              <a:schemeClr val="bg1">
                <a:lumMod val="75000"/>
              </a:schemeClr>
            </a:solidFill>
            <a:ln w="9525" cap="flat" cmpd="sng" algn="ctr">
              <a:solidFill>
                <a:schemeClr val="bg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43" name="Textfeld 42"/>
            <p:cNvSpPr txBox="1"/>
            <p:nvPr/>
          </p:nvSpPr>
          <p:spPr>
            <a:xfrm>
              <a:off x="8316416" y="4951621"/>
              <a:ext cx="576064" cy="461665"/>
            </a:xfrm>
            <a:prstGeom prst="rect">
              <a:avLst/>
            </a:prstGeom>
            <a:noFill/>
            <a:ln>
              <a:noFill/>
            </a:ln>
          </p:spPr>
          <p:txBody>
            <a:bodyPr wrap="square" rtlCol="0">
              <a:spAutoFit/>
            </a:bodyPr>
            <a:lstStyle/>
            <a:p>
              <a:pPr>
                <a:buNone/>
              </a:pPr>
              <a:r>
                <a:rPr lang="de-DE" dirty="0" smtClean="0"/>
                <a:t>6</a:t>
              </a:r>
            </a:p>
          </p:txBody>
        </p:sp>
      </p:grpSp>
      <p:graphicFrame>
        <p:nvGraphicFramePr>
          <p:cNvPr id="2" name="Tabelle 1"/>
          <p:cNvGraphicFramePr>
            <a:graphicFrameLocks noGrp="1"/>
          </p:cNvGraphicFramePr>
          <p:nvPr>
            <p:extLst>
              <p:ext uri="{D42A27DB-BD31-4B8C-83A1-F6EECF244321}">
                <p14:modId xmlns:p14="http://schemas.microsoft.com/office/powerpoint/2010/main" val="2534739244"/>
              </p:ext>
            </p:extLst>
          </p:nvPr>
        </p:nvGraphicFramePr>
        <p:xfrm>
          <a:off x="951485" y="3457460"/>
          <a:ext cx="8028000" cy="2884170"/>
        </p:xfrm>
        <a:graphic>
          <a:graphicData uri="http://schemas.openxmlformats.org/drawingml/2006/table">
            <a:tbl>
              <a:tblPr>
                <a:tableStyleId>{5C22544A-7EE6-4342-B048-85BDC9FD1C3A}</a:tableStyleId>
              </a:tblPr>
              <a:tblGrid>
                <a:gridCol w="2007000"/>
                <a:gridCol w="2007000"/>
                <a:gridCol w="2007000"/>
                <a:gridCol w="2007000"/>
              </a:tblGrid>
              <a:tr h="571500">
                <a:tc>
                  <a:txBody>
                    <a:bodyPr/>
                    <a:lstStyle/>
                    <a:p>
                      <a:pPr algn="ctr" fontAlgn="b"/>
                      <a:r>
                        <a:rPr lang="de-DE" sz="1600" u="none" strike="noStrike" dirty="0">
                          <a:effectLst/>
                        </a:rPr>
                        <a:t>Gewerblich-</a:t>
                      </a:r>
                      <a:br>
                        <a:rPr lang="de-DE" sz="1600" u="none" strike="noStrike" dirty="0">
                          <a:effectLst/>
                        </a:rPr>
                      </a:br>
                      <a:r>
                        <a:rPr lang="de-DE" sz="1600" u="none" strike="noStrike" dirty="0">
                          <a:effectLst/>
                        </a:rPr>
                        <a:t>technischer </a:t>
                      </a:r>
                      <a:br>
                        <a:rPr lang="de-DE" sz="1600" u="none" strike="noStrike" dirty="0">
                          <a:effectLst/>
                        </a:rPr>
                      </a:br>
                      <a:r>
                        <a:rPr lang="de-DE" sz="1600" u="none" strike="noStrike" dirty="0">
                          <a:effectLst/>
                        </a:rPr>
                        <a:t>Bereich</a:t>
                      </a:r>
                      <a:endParaRPr lang="de-DE" sz="1600" b="0" i="0" u="none" strike="noStrike" dirty="0">
                        <a:solidFill>
                          <a:srgbClr val="000000"/>
                        </a:solidFill>
                        <a:effectLst/>
                        <a:latin typeface="Calibri"/>
                      </a:endParaRPr>
                    </a:p>
                  </a:txBody>
                  <a:tcPr marL="9525" marR="9525" marT="9525"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de-DE" sz="1600" u="none" strike="noStrike" dirty="0" smtClean="0">
                          <a:effectLst/>
                        </a:rPr>
                        <a:t>Kaufmännischer</a:t>
                      </a:r>
                      <a:r>
                        <a:rPr lang="de-DE" sz="1600" u="none" strike="noStrike" dirty="0">
                          <a:effectLst/>
                        </a:rPr>
                        <a:t/>
                      </a:r>
                      <a:br>
                        <a:rPr lang="de-DE" sz="1600" u="none" strike="noStrike" dirty="0">
                          <a:effectLst/>
                        </a:rPr>
                      </a:br>
                      <a:r>
                        <a:rPr lang="de-DE" sz="1600" u="none" strike="noStrike" dirty="0">
                          <a:effectLst/>
                        </a:rPr>
                        <a:t>Bereich</a:t>
                      </a:r>
                      <a:endParaRPr lang="de-DE" sz="1600" b="0" i="0" u="none" strike="noStrike" dirty="0">
                        <a:solidFill>
                          <a:srgbClr val="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de-DE" sz="1600" u="none" strike="noStrike">
                          <a:effectLst/>
                        </a:rPr>
                        <a:t>IT-</a:t>
                      </a:r>
                      <a:br>
                        <a:rPr lang="de-DE" sz="1600" u="none" strike="noStrike">
                          <a:effectLst/>
                        </a:rPr>
                      </a:br>
                      <a:r>
                        <a:rPr lang="de-DE" sz="1600" u="none" strike="noStrike">
                          <a:effectLst/>
                        </a:rPr>
                        <a:t>Bereich</a:t>
                      </a:r>
                      <a:endParaRPr lang="de-DE" sz="1600" b="0" i="0" u="none" strike="noStrike">
                        <a:solidFill>
                          <a:srgbClr val="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de-DE" sz="1600" u="none" strike="noStrike" dirty="0" smtClean="0">
                          <a:effectLst/>
                        </a:rPr>
                        <a:t>Pädagogischer</a:t>
                      </a:r>
                      <a:r>
                        <a:rPr lang="de-DE" sz="1600" u="none" strike="noStrike" dirty="0">
                          <a:effectLst/>
                        </a:rPr>
                        <a:t/>
                      </a:r>
                      <a:br>
                        <a:rPr lang="de-DE" sz="1600" u="none" strike="noStrike" dirty="0">
                          <a:effectLst/>
                        </a:rPr>
                      </a:br>
                      <a:r>
                        <a:rPr lang="de-DE" sz="1600" u="none" strike="noStrike" dirty="0">
                          <a:effectLst/>
                        </a:rPr>
                        <a:t>Bereich</a:t>
                      </a:r>
                      <a:endParaRPr lang="de-DE" sz="1600" b="0" i="0" u="none" strike="noStrike" dirty="0">
                        <a:solidFill>
                          <a:srgbClr val="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1">
                        <a:lumMod val="75000"/>
                      </a:schemeClr>
                    </a:solidFill>
                  </a:tcPr>
                </a:tc>
              </a:tr>
              <a:tr h="1143000">
                <a:tc>
                  <a:txBody>
                    <a:bodyPr/>
                    <a:lstStyle/>
                    <a:p>
                      <a:pPr algn="ctr" fontAlgn="b"/>
                      <a:r>
                        <a:rPr lang="de-DE" sz="1400" u="none" strike="noStrike" dirty="0" smtClean="0">
                          <a:effectLst/>
                          <a:latin typeface="+mj-lt"/>
                        </a:rPr>
                        <a:t>Elektrotechnik-meister/in</a:t>
                      </a:r>
                    </a:p>
                    <a:p>
                      <a:pPr algn="ctr" fontAlgn="b"/>
                      <a:endParaRPr lang="de-DE" sz="1400" u="none" strike="noStrike" dirty="0" smtClean="0">
                        <a:effectLst/>
                        <a:latin typeface="+mj-lt"/>
                      </a:endParaRPr>
                    </a:p>
                    <a:p>
                      <a:pPr algn="ctr" fontAlgn="b"/>
                      <a:r>
                        <a:rPr lang="de-DE" sz="1400" u="none" strike="noStrike" dirty="0" smtClean="0">
                          <a:effectLst/>
                          <a:latin typeface="+mj-lt"/>
                        </a:rPr>
                        <a:t>Prozessmanager/</a:t>
                      </a:r>
                    </a:p>
                    <a:p>
                      <a:pPr algn="ctr" fontAlgn="b"/>
                      <a:r>
                        <a:rPr lang="de-DE" sz="1400" u="none" strike="noStrike" dirty="0" smtClean="0">
                          <a:effectLst/>
                          <a:latin typeface="+mj-lt"/>
                        </a:rPr>
                        <a:t>in Elektrotechnik</a:t>
                      </a:r>
                    </a:p>
                    <a:p>
                      <a:pPr algn="ctr" fontAlgn="b"/>
                      <a:endParaRPr lang="de-DE" sz="1400" u="none" strike="noStrike" dirty="0" smtClean="0">
                        <a:effectLst/>
                        <a:latin typeface="+mj-lt"/>
                      </a:endParaRPr>
                    </a:p>
                    <a:p>
                      <a:pPr algn="ctr" fontAlgn="b"/>
                      <a:r>
                        <a:rPr lang="de-DE" sz="1400" u="none" strike="noStrike" dirty="0" smtClean="0">
                          <a:effectLst/>
                          <a:latin typeface="+mj-lt"/>
                        </a:rPr>
                        <a:t>Industriemeister/</a:t>
                      </a:r>
                    </a:p>
                    <a:p>
                      <a:pPr algn="ctr" fontAlgn="b"/>
                      <a:r>
                        <a:rPr lang="de-DE" sz="1400" u="none" strike="noStrike" dirty="0" smtClean="0">
                          <a:effectLst/>
                          <a:latin typeface="+mj-lt"/>
                        </a:rPr>
                        <a:t>in Elektrotechnik, Mechatronik, Metall</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75000"/>
                      </a:schemeClr>
                    </a:solidFill>
                  </a:tcPr>
                </a:tc>
                <a:tc>
                  <a:txBody>
                    <a:bodyPr/>
                    <a:lstStyle/>
                    <a:p>
                      <a:pPr algn="ctr" fontAlgn="b"/>
                      <a:endParaRPr lang="de-DE" sz="1400" b="0" i="0" u="none" strike="noStrike" dirty="0" smtClean="0">
                        <a:solidFill>
                          <a:srgbClr val="000000"/>
                        </a:solidFill>
                        <a:effectLst/>
                        <a:latin typeface="+mj-lt"/>
                      </a:endParaRPr>
                    </a:p>
                    <a:p>
                      <a:pPr algn="ctr" fontAlgn="b"/>
                      <a:r>
                        <a:rPr lang="de-DE" sz="1400" b="0" i="0" u="none" strike="noStrike" dirty="0" smtClean="0">
                          <a:solidFill>
                            <a:srgbClr val="000000"/>
                          </a:solidFill>
                          <a:effectLst/>
                          <a:latin typeface="+mj-lt"/>
                        </a:rPr>
                        <a:t>Fachwirt/in Wirtschaft</a:t>
                      </a:r>
                    </a:p>
                    <a:p>
                      <a:pPr algn="ctr" fontAlgn="b"/>
                      <a:endParaRPr lang="de-DE" sz="1400" b="0" i="0" u="none" strike="noStrike" dirty="0" smtClean="0">
                        <a:solidFill>
                          <a:srgbClr val="000000"/>
                        </a:solidFill>
                        <a:effectLst/>
                        <a:latin typeface="+mj-lt"/>
                      </a:endParaRPr>
                    </a:p>
                    <a:p>
                      <a:pPr algn="ctr" fontAlgn="b"/>
                      <a:r>
                        <a:rPr lang="de-DE" sz="1400" b="0" i="0" u="none" strike="noStrike" dirty="0" smtClean="0">
                          <a:solidFill>
                            <a:srgbClr val="000000"/>
                          </a:solidFill>
                          <a:effectLst/>
                          <a:latin typeface="+mj-lt"/>
                        </a:rPr>
                        <a:t>Industriefachwirt/ in</a:t>
                      </a:r>
                    </a:p>
                    <a:p>
                      <a:pPr algn="ctr" fontAlgn="b"/>
                      <a:endParaRPr lang="de-DE" sz="1400" b="0" i="0" u="none" strike="noStrike" dirty="0" smtClean="0">
                        <a:solidFill>
                          <a:srgbClr val="000000"/>
                        </a:solidFill>
                        <a:effectLst/>
                        <a:latin typeface="+mj-lt"/>
                      </a:endParaRPr>
                    </a:p>
                    <a:p>
                      <a:pPr algn="ctr" fontAlgn="b"/>
                      <a:r>
                        <a:rPr lang="de-DE" sz="1400" b="0" i="0" u="none" strike="noStrike" dirty="0" smtClean="0">
                          <a:solidFill>
                            <a:srgbClr val="000000"/>
                          </a:solidFill>
                          <a:effectLst/>
                          <a:latin typeface="+mj-lt"/>
                        </a:rPr>
                        <a:t>Personalfach-kaufmann/frau</a:t>
                      </a:r>
                    </a:p>
                    <a:p>
                      <a:pPr algn="ctr" fontAlgn="b"/>
                      <a:endParaRPr lang="de-DE" sz="1400" b="0" i="0" u="none" strike="noStrike" dirty="0" smtClean="0">
                        <a:solidFill>
                          <a:srgbClr val="000000"/>
                        </a:solidFill>
                        <a:effectLst/>
                        <a:latin typeface="+mj-lt"/>
                      </a:endParaRPr>
                    </a:p>
                    <a:p>
                      <a:pPr algn="ctr" fontAlgn="b"/>
                      <a:r>
                        <a:rPr lang="de-DE" sz="1400" b="0" i="0" u="none" strike="noStrike" dirty="0" smtClean="0">
                          <a:solidFill>
                            <a:srgbClr val="000000"/>
                          </a:solidFill>
                          <a:effectLst/>
                          <a:latin typeface="+mj-lt"/>
                        </a:rPr>
                        <a:t>Controller/in</a:t>
                      </a:r>
                    </a:p>
                    <a:p>
                      <a:pPr algn="ctr" fontAlgn="b"/>
                      <a:endParaRPr lang="de-DE" sz="14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75000"/>
                      </a:schemeClr>
                    </a:solidFill>
                  </a:tcPr>
                </a:tc>
                <a:tc>
                  <a:txBody>
                    <a:bodyPr/>
                    <a:lstStyle/>
                    <a:p>
                      <a:pPr algn="ctr" fontAlgn="b"/>
                      <a:r>
                        <a:rPr lang="de-DE" sz="1400" u="none" strike="noStrike" dirty="0" smtClean="0">
                          <a:effectLst/>
                          <a:latin typeface="+mj-lt"/>
                        </a:rPr>
                        <a:t>IT-System-Manger/in</a:t>
                      </a:r>
                    </a:p>
                    <a:p>
                      <a:pPr algn="ctr" fontAlgn="b"/>
                      <a:endParaRPr lang="de-DE" sz="1400" u="none" strike="noStrike" dirty="0" smtClean="0">
                        <a:effectLst/>
                        <a:latin typeface="+mj-lt"/>
                      </a:endParaRPr>
                    </a:p>
                    <a:p>
                      <a:pPr algn="ctr" fontAlgn="b"/>
                      <a:r>
                        <a:rPr lang="de-DE" sz="1400" u="none" strike="noStrike" dirty="0" smtClean="0">
                          <a:effectLst/>
                          <a:latin typeface="+mj-lt"/>
                        </a:rPr>
                        <a:t>IT-Business-Manger/in</a:t>
                      </a:r>
                    </a:p>
                    <a:p>
                      <a:pPr algn="ctr" fontAlgn="b"/>
                      <a:endParaRPr lang="de-DE" sz="1400" u="none" strike="noStrike" dirty="0" smtClean="0">
                        <a:effectLst/>
                        <a:latin typeface="+mj-lt"/>
                      </a:endParaRPr>
                    </a:p>
                    <a:p>
                      <a:pPr algn="ctr" fontAlgn="b"/>
                      <a:r>
                        <a:rPr lang="de-DE" sz="1400" u="none" strike="noStrike" dirty="0" smtClean="0">
                          <a:effectLst/>
                          <a:latin typeface="+mj-lt"/>
                        </a:rPr>
                        <a:t>IT-Marketing-Manger/in</a:t>
                      </a:r>
                    </a:p>
                    <a:p>
                      <a:pPr algn="ctr" fontAlgn="b"/>
                      <a:endParaRPr lang="de-DE" sz="1400" u="none" strike="noStrike" dirty="0" smtClean="0">
                        <a:effectLst/>
                        <a:latin typeface="+mj-lt"/>
                      </a:endParaRPr>
                    </a:p>
                    <a:p>
                      <a:pPr algn="ctr" fontAlgn="b"/>
                      <a:r>
                        <a:rPr lang="de-DE" sz="1400" u="none" strike="noStrike" dirty="0" smtClean="0">
                          <a:effectLst/>
                          <a:latin typeface="+mj-lt"/>
                        </a:rPr>
                        <a:t>IT-Business-Consultant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75000"/>
                      </a:schemeClr>
                    </a:solidFill>
                  </a:tcPr>
                </a:tc>
                <a:tc>
                  <a:txBody>
                    <a:bodyPr/>
                    <a:lstStyle/>
                    <a:p>
                      <a:pPr algn="ctr" fontAlgn="b"/>
                      <a:r>
                        <a:rPr lang="de-DE" sz="1400" u="none" strike="noStrike" dirty="0" smtClean="0">
                          <a:effectLst/>
                          <a:latin typeface="+mj-lt"/>
                        </a:rPr>
                        <a:t>Aus- und </a:t>
                      </a:r>
                    </a:p>
                    <a:p>
                      <a:pPr algn="ctr" fontAlgn="b"/>
                      <a:r>
                        <a:rPr lang="de-DE" sz="1400" u="none" strike="noStrike" dirty="0" smtClean="0">
                          <a:effectLst/>
                          <a:latin typeface="+mj-lt"/>
                        </a:rPr>
                        <a:t>Weiterbildungs-pädagoge/</a:t>
                      </a:r>
                      <a:r>
                        <a:rPr lang="de-DE" sz="1400" u="none" strike="noStrike" dirty="0" err="1" smtClean="0">
                          <a:effectLst/>
                          <a:latin typeface="+mj-lt"/>
                        </a:rPr>
                        <a:t>pädagogin</a:t>
                      </a:r>
                      <a:endParaRPr lang="de-DE" sz="1400" u="none" strike="noStrike" dirty="0" smtClean="0">
                        <a:effectLst/>
                        <a:latin typeface="+mj-lt"/>
                      </a:endParaRP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lumMod val="75000"/>
                      </a:schemeClr>
                    </a:solidFill>
                  </a:tcPr>
                </a:tc>
              </a:tr>
            </a:tbl>
          </a:graphicData>
        </a:graphic>
      </p:graphicFrame>
      <p:sp>
        <p:nvSpPr>
          <p:cNvPr id="48" name="Rechteck 47"/>
          <p:cNvSpPr/>
          <p:nvPr/>
        </p:nvSpPr>
        <p:spPr bwMode="auto">
          <a:xfrm>
            <a:off x="8028384" y="2240489"/>
            <a:ext cx="950718" cy="576064"/>
          </a:xfrm>
          <a:prstGeom prst="rect">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None/>
              <a:tabLst/>
            </a:pPr>
            <a:r>
              <a:rPr kumimoji="0" lang="de-DE" sz="1600" b="1" i="0" u="none" strike="noStrike" cap="none" normalizeH="0" baseline="0" dirty="0" smtClean="0">
                <a:ln>
                  <a:noFill/>
                </a:ln>
                <a:solidFill>
                  <a:schemeClr val="tx1"/>
                </a:solidFill>
                <a:effectLst/>
                <a:latin typeface="Arial" charset="0"/>
              </a:rPr>
              <a:t>DQR</a:t>
            </a:r>
            <a:br>
              <a:rPr kumimoji="0" lang="de-DE" sz="1600" b="1" i="0" u="none" strike="noStrike" cap="none" normalizeH="0" baseline="0" dirty="0" smtClean="0">
                <a:ln>
                  <a:noFill/>
                </a:ln>
                <a:solidFill>
                  <a:schemeClr val="tx1"/>
                </a:solidFill>
                <a:effectLst/>
                <a:latin typeface="Arial" charset="0"/>
              </a:rPr>
            </a:br>
            <a:r>
              <a:rPr kumimoji="0" lang="de-DE" sz="1600" b="1" i="0" u="none" strike="noStrike" cap="none" normalizeH="0" baseline="0" dirty="0" smtClean="0">
                <a:ln>
                  <a:noFill/>
                </a:ln>
                <a:solidFill>
                  <a:schemeClr val="tx1"/>
                </a:solidFill>
                <a:effectLst/>
                <a:latin typeface="Arial" charset="0"/>
              </a:rPr>
              <a:t>Niveau</a:t>
            </a:r>
          </a:p>
        </p:txBody>
      </p:sp>
      <p:sp>
        <p:nvSpPr>
          <p:cNvPr id="49" name="Textfeld 48"/>
          <p:cNvSpPr txBox="1"/>
          <p:nvPr/>
        </p:nvSpPr>
        <p:spPr>
          <a:xfrm rot="16200000">
            <a:off x="-302305" y="5059923"/>
            <a:ext cx="2160240" cy="338554"/>
          </a:xfrm>
          <a:prstGeom prst="rect">
            <a:avLst/>
          </a:prstGeom>
          <a:noFill/>
          <a:ln>
            <a:noFill/>
          </a:ln>
        </p:spPr>
        <p:txBody>
          <a:bodyPr wrap="square" rtlCol="0">
            <a:spAutoFit/>
          </a:bodyPr>
          <a:lstStyle/>
          <a:p>
            <a:pPr algn="ctr">
              <a:buNone/>
            </a:pPr>
            <a:r>
              <a:rPr lang="de-DE" sz="1600" b="1" dirty="0" smtClean="0">
                <a:solidFill>
                  <a:schemeClr val="bg1">
                    <a:lumMod val="65000"/>
                  </a:schemeClr>
                </a:solidFill>
              </a:rPr>
              <a:t>Beispiele</a:t>
            </a:r>
          </a:p>
        </p:txBody>
      </p:sp>
      <p:grpSp>
        <p:nvGrpSpPr>
          <p:cNvPr id="14" name="Gruppieren 13"/>
          <p:cNvGrpSpPr/>
          <p:nvPr/>
        </p:nvGrpSpPr>
        <p:grpSpPr>
          <a:xfrm>
            <a:off x="959751" y="2924944"/>
            <a:ext cx="7356665" cy="441727"/>
            <a:chOff x="959751" y="4137854"/>
            <a:chExt cx="7356665" cy="441727"/>
          </a:xfrm>
          <a:effectLst>
            <a:outerShdw blurRad="50800" dist="38100" dir="2700000" algn="tl" rotWithShape="0">
              <a:prstClr val="black">
                <a:alpha val="40000"/>
              </a:prstClr>
            </a:outerShdw>
          </a:effectLst>
        </p:grpSpPr>
        <p:sp>
          <p:nvSpPr>
            <p:cNvPr id="15" name="Rechteck 14"/>
            <p:cNvSpPr/>
            <p:nvPr/>
          </p:nvSpPr>
          <p:spPr bwMode="auto">
            <a:xfrm>
              <a:off x="959751" y="4137854"/>
              <a:ext cx="6930794" cy="432048"/>
            </a:xfrm>
            <a:prstGeom prst="rect">
              <a:avLst/>
            </a:prstGeom>
            <a:solidFill>
              <a:srgbClr val="FF6600"/>
            </a:solidFill>
            <a:ln w="9525" cap="flat" cmpd="sng" algn="ctr">
              <a:solidFill>
                <a:schemeClr val="bg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16" name="Textfeld 15"/>
            <p:cNvSpPr txBox="1"/>
            <p:nvPr/>
          </p:nvSpPr>
          <p:spPr>
            <a:xfrm>
              <a:off x="2051720" y="4179471"/>
              <a:ext cx="6264696" cy="400110"/>
            </a:xfrm>
            <a:prstGeom prst="rect">
              <a:avLst/>
            </a:prstGeom>
            <a:noFill/>
            <a:ln>
              <a:noFill/>
            </a:ln>
          </p:spPr>
          <p:txBody>
            <a:bodyPr wrap="square" rtlCol="0">
              <a:spAutoFit/>
            </a:bodyPr>
            <a:lstStyle/>
            <a:p>
              <a:pPr>
                <a:buNone/>
              </a:pPr>
              <a:r>
                <a:rPr lang="de-DE" sz="2000" b="1" dirty="0" smtClean="0"/>
                <a:t>Zweites </a:t>
              </a:r>
              <a:r>
                <a:rPr lang="de-DE" sz="2000" b="1" dirty="0"/>
                <a:t>berufliches Fortbildungsniveau</a:t>
              </a:r>
            </a:p>
          </p:txBody>
        </p:sp>
      </p:grpSp>
      <p:sp>
        <p:nvSpPr>
          <p:cNvPr id="38" name="Rechteckige Legende 37"/>
          <p:cNvSpPr/>
          <p:nvPr/>
        </p:nvSpPr>
        <p:spPr bwMode="auto">
          <a:xfrm>
            <a:off x="179512" y="1268760"/>
            <a:ext cx="5544616" cy="1512168"/>
          </a:xfrm>
          <a:prstGeom prst="wedgeRectCallout">
            <a:avLst>
              <a:gd name="adj1" fmla="val -21606"/>
              <a:gd name="adj2" fmla="val 64191"/>
            </a:avLst>
          </a:prstGeom>
          <a:solidFill>
            <a:schemeClr val="bg1"/>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0" tIns="0" rIns="0" bIns="0" numCol="1" rtlCol="0" anchor="t" anchorCtr="0" compatLnSpc="1">
            <a:prstTxWarp prst="textNoShape">
              <a:avLst/>
            </a:prstTxWarp>
          </a:bodyPr>
          <a:lstStyle/>
          <a:p>
            <a:pPr marL="82550">
              <a:buNone/>
            </a:pPr>
            <a:r>
              <a:rPr lang="de-DE" sz="1400" dirty="0"/>
              <a:t>Qualifikationen dieses Niveaus befähigen zur Übernahme von Fach- und Führungsfunktionen, in denen zu verantwortende Leistungsprozesse eines Unternehmensbereichs oder eines Unternehmens eigenständig gesteuert, ausgeführt und dafür Mitarbeiter/innen geführt werden. Qualifikationen dieses Niveaus erweitern und vertiefen die Kompetenzen des ersten Fortbildungsniveaus.</a:t>
            </a:r>
            <a:endParaRPr kumimoji="0" lang="de-DE" sz="20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848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theme/theme1.xml><?xml version="1.0" encoding="utf-8"?>
<a:theme xmlns:a="http://schemas.openxmlformats.org/drawingml/2006/main" name="blank">
  <a:themeElements>
    <a:clrScheme name="IG Metall">
      <a:dk1>
        <a:srgbClr val="000000"/>
      </a:dk1>
      <a:lt1>
        <a:srgbClr val="FFFFFF"/>
      </a:lt1>
      <a:dk2>
        <a:srgbClr val="000000"/>
      </a:dk2>
      <a:lt2>
        <a:srgbClr val="808080"/>
      </a:lt2>
      <a:accent1>
        <a:srgbClr val="00B050"/>
      </a:accent1>
      <a:accent2>
        <a:srgbClr val="333399"/>
      </a:accent2>
      <a:accent3>
        <a:srgbClr val="FF0000"/>
      </a:accent3>
      <a:accent4>
        <a:srgbClr val="000000"/>
      </a:accent4>
      <a:accent5>
        <a:srgbClr val="4C6600"/>
      </a:accent5>
      <a:accent6>
        <a:srgbClr val="2D2D8A"/>
      </a:accent6>
      <a:hlink>
        <a:srgbClr val="009999"/>
      </a:hlink>
      <a:folHlink>
        <a:srgbClr val="99CC00"/>
      </a:folHlink>
    </a:clrScheme>
    <a:fontScheme name="Le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bg1">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None/>
          <a:tabLst/>
          <a:defRPr kumimoji="0" sz="2400" b="0" i="0" u="none" strike="noStrike" cap="none" normalizeH="0" baseline="0" dirty="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Times" charset="0"/>
          <a:buChar char="•"/>
          <a:tabLst/>
          <a:defRPr kumimoji="0" lang="de-DE" sz="2400" b="0" i="0" u="none" strike="noStrike" cap="none" normalizeH="0" baseline="0" smtClean="0">
            <a:ln>
              <a:noFill/>
            </a:ln>
            <a:solidFill>
              <a:schemeClr val="tx1"/>
            </a:solidFill>
            <a:effectLst/>
            <a:latin typeface="Arial" charset="0"/>
          </a:defRPr>
        </a:defPPr>
      </a:lstStyle>
    </a:lnDef>
    <a:txDef>
      <a:spPr>
        <a:noFill/>
        <a:ln>
          <a:solidFill>
            <a:schemeClr val="bg1">
              <a:lumMod val="50000"/>
            </a:schemeClr>
          </a:solidFill>
        </a:ln>
      </a:spPr>
      <a:bodyPr wrap="square" rtlCol="0">
        <a:spAutoFit/>
      </a:bodyPr>
      <a:lstStyle>
        <a:defPPr>
          <a:buNone/>
          <a:defRPr dirty="0" err="1" smtClean="0"/>
        </a:defPPr>
      </a:lstStyle>
    </a:txDef>
  </a:objectDefaults>
  <a:extraClrSchemeLst>
    <a:extraClrScheme>
      <a:clrScheme name="Le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733</Words>
  <Application>Microsoft Office PowerPoint</Application>
  <PresentationFormat>Bildschirmpräsentation (4:3)</PresentationFormat>
  <Paragraphs>260</Paragraphs>
  <Slides>18</Slides>
  <Notes>6</Notes>
  <HiddenSlides>0</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blank</vt:lpstr>
      <vt:lpstr>Weiterbildungsmöglichkeiten für Beschäftigte</vt:lpstr>
      <vt:lpstr>Schlüsselthema Weiterbildung</vt:lpstr>
      <vt:lpstr>Inhalte</vt:lpstr>
      <vt:lpstr>PowerPoint-Präsentation</vt:lpstr>
      <vt:lpstr>Abschlüsse der Aufstiegsfortbildung</vt:lpstr>
      <vt:lpstr>DQR-Übersicht</vt:lpstr>
      <vt:lpstr>Berufsabschluss ohne vorherige Berufsausbildung</vt:lpstr>
      <vt:lpstr>PowerPoint-Präsentation</vt:lpstr>
      <vt:lpstr>PowerPoint-Präsentation</vt:lpstr>
      <vt:lpstr>PowerPoint-Präsentation</vt:lpstr>
      <vt:lpstr>PowerPoint-Präsentation</vt:lpstr>
      <vt:lpstr>Die richtige Hochschule auswählen:</vt:lpstr>
      <vt:lpstr>PowerPoint-Präsentation</vt:lpstr>
      <vt:lpstr>PowerPoint-Präsentation</vt:lpstr>
      <vt:lpstr>PowerPoint-Präsentation</vt:lpstr>
      <vt:lpstr>PowerPoint-Präsentation</vt:lpstr>
      <vt:lpstr>PowerPoint-Präsentation</vt:lpstr>
      <vt:lpstr>PowerPoint-Präsentation</vt:lpstr>
    </vt:vector>
  </TitlesOfParts>
  <Company>IG Metall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Handlungshilfe für Betriebsräte</dc:title>
  <dc:creator>Matthies, Fritzi</dc:creator>
  <dc:description>wird blank.pot</dc:description>
  <cp:lastModifiedBy>Gayer, Timo</cp:lastModifiedBy>
  <cp:revision>174</cp:revision>
  <dcterms:created xsi:type="dcterms:W3CDTF">2014-03-10T07:31:38Z</dcterms:created>
  <dcterms:modified xsi:type="dcterms:W3CDTF">2014-04-07T09:52:03Z</dcterms:modified>
</cp:coreProperties>
</file>